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9" r:id="rId3"/>
    <p:sldId id="327" r:id="rId4"/>
    <p:sldId id="318" r:id="rId5"/>
    <p:sldId id="320" r:id="rId6"/>
    <p:sldId id="257" r:id="rId7"/>
    <p:sldId id="323" r:id="rId8"/>
    <p:sldId id="260" r:id="rId9"/>
    <p:sldId id="266" r:id="rId10"/>
    <p:sldId id="261" r:id="rId11"/>
    <p:sldId id="328" r:id="rId12"/>
    <p:sldId id="262" r:id="rId13"/>
    <p:sldId id="263" r:id="rId14"/>
    <p:sldId id="324" r:id="rId15"/>
    <p:sldId id="267" r:id="rId16"/>
    <p:sldId id="290" r:id="rId17"/>
    <p:sldId id="264" r:id="rId18"/>
    <p:sldId id="329" r:id="rId19"/>
    <p:sldId id="330" r:id="rId20"/>
    <p:sldId id="331" r:id="rId21"/>
    <p:sldId id="332" r:id="rId22"/>
    <p:sldId id="333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5" r:id="rId32"/>
    <p:sldId id="346" r:id="rId33"/>
    <p:sldId id="347" r:id="rId34"/>
    <p:sldId id="268" r:id="rId35"/>
    <p:sldId id="348" r:id="rId36"/>
    <p:sldId id="349" r:id="rId37"/>
    <p:sldId id="350" r:id="rId38"/>
    <p:sldId id="351" r:id="rId39"/>
    <p:sldId id="352" r:id="rId40"/>
    <p:sldId id="271" r:id="rId41"/>
    <p:sldId id="289" r:id="rId42"/>
    <p:sldId id="353" r:id="rId43"/>
  </p:sldIdLst>
  <p:sldSz cx="18288000" cy="10287000"/>
  <p:notesSz cx="6858000" cy="9144000"/>
  <p:embeddedFontLst>
    <p:embeddedFont>
      <p:font typeface="Anton" pitchFamily="2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Now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4" autoAdjust="0"/>
    <p:restoredTop sz="94622" autoAdjust="0"/>
  </p:normalViewPr>
  <p:slideViewPr>
    <p:cSldViewPr>
      <p:cViewPr varScale="1">
        <p:scale>
          <a:sx n="47" d="100"/>
          <a:sy n="47" d="100"/>
        </p:scale>
        <p:origin x="998" y="67"/>
      </p:cViewPr>
      <p:guideLst>
        <p:guide orient="horz" pos="2160"/>
        <p:guide pos="2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646976-1A82-4CEF-856A-2A5A824D4F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E18744-790E-46E2-B20B-EF89B906C267}">
      <dgm:prSet phldrT="[Text]"/>
      <dgm:spPr/>
      <dgm:t>
        <a:bodyPr/>
        <a:lstStyle/>
        <a:p>
          <a:pPr algn="ctr"/>
          <a:r>
            <a:rPr lang="en-US" dirty="0"/>
            <a:t> </a:t>
          </a:r>
          <a:r>
            <a:rPr lang="en-US" dirty="0" err="1"/>
            <a:t>Giới</a:t>
          </a:r>
          <a:r>
            <a:rPr lang="en-US" dirty="0"/>
            <a:t> </a:t>
          </a:r>
          <a:r>
            <a:rPr lang="en-US" dirty="0" err="1"/>
            <a:t>thiệu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r>
            <a:rPr lang="en-US" dirty="0"/>
            <a:t> </a:t>
          </a:r>
        </a:p>
      </dgm:t>
    </dgm:pt>
    <dgm:pt modelId="{95BF9F6B-E723-4647-ABA4-AD0678535B80}" type="parTrans" cxnId="{7FED7FF7-D85E-4A90-9924-C890AA2401FD}">
      <dgm:prSet/>
      <dgm:spPr/>
      <dgm:t>
        <a:bodyPr/>
        <a:lstStyle/>
        <a:p>
          <a:endParaRPr lang="en-US"/>
        </a:p>
      </dgm:t>
    </dgm:pt>
    <dgm:pt modelId="{E4AE3BE2-4A92-427D-B869-FF29CDA52ACA}" type="sibTrans" cxnId="{7FED7FF7-D85E-4A90-9924-C890AA2401FD}">
      <dgm:prSet/>
      <dgm:spPr/>
      <dgm:t>
        <a:bodyPr/>
        <a:lstStyle/>
        <a:p>
          <a:endParaRPr lang="en-US"/>
        </a:p>
      </dgm:t>
    </dgm:pt>
    <dgm:pt modelId="{EF56B3B8-8D29-4EF4-AEF8-A13969EA2BB7}">
      <dgm:prSet phldrT="[Text]"/>
      <dgm:spPr/>
      <dgm:t>
        <a:bodyPr/>
        <a:lstStyle/>
        <a:p>
          <a:pPr algn="ctr"/>
          <a:r>
            <a:rPr lang="en-US" dirty="0"/>
            <a:t>Distributed File System</a:t>
          </a:r>
        </a:p>
      </dgm:t>
    </dgm:pt>
    <dgm:pt modelId="{1351A66A-9F9C-4797-8AD8-10CE5A209BC4}" type="parTrans" cxnId="{A4A78ECC-2B40-4BFA-9F76-DA10B77AF1DC}">
      <dgm:prSet/>
      <dgm:spPr/>
      <dgm:t>
        <a:bodyPr/>
        <a:lstStyle/>
        <a:p>
          <a:endParaRPr lang="en-US"/>
        </a:p>
      </dgm:t>
    </dgm:pt>
    <dgm:pt modelId="{B7362593-274E-4D40-BDFD-EC35575A0474}" type="sibTrans" cxnId="{A4A78ECC-2B40-4BFA-9F76-DA10B77AF1DC}">
      <dgm:prSet/>
      <dgm:spPr/>
      <dgm:t>
        <a:bodyPr/>
        <a:lstStyle/>
        <a:p>
          <a:endParaRPr lang="en-US"/>
        </a:p>
      </dgm:t>
    </dgm:pt>
    <dgm:pt modelId="{D310D67C-B21E-4243-9CA9-B301AADC0260}">
      <dgm:prSet phldrT="[Text]"/>
      <dgm:spPr/>
      <dgm:t>
        <a:bodyPr/>
        <a:lstStyle/>
        <a:p>
          <a:r>
            <a:rPr lang="en-US" dirty="0" err="1"/>
            <a:t>Yêu</a:t>
          </a:r>
          <a:r>
            <a:rPr lang="en-US" dirty="0"/>
            <a:t> </a:t>
          </a:r>
          <a:r>
            <a:rPr lang="en-US" dirty="0" err="1"/>
            <a:t>cầu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endParaRPr lang="en-US" dirty="0"/>
        </a:p>
      </dgm:t>
    </dgm:pt>
    <dgm:pt modelId="{D515FD17-BCF6-4F8F-BB55-85E2E1A6EA78}" type="parTrans" cxnId="{456C7278-C4AF-4254-9938-A69FBD85C99F}">
      <dgm:prSet/>
      <dgm:spPr/>
      <dgm:t>
        <a:bodyPr/>
        <a:lstStyle/>
        <a:p>
          <a:endParaRPr lang="en-US"/>
        </a:p>
      </dgm:t>
    </dgm:pt>
    <dgm:pt modelId="{888BDFCA-9D99-439B-AC3A-26A847C63E63}" type="sibTrans" cxnId="{456C7278-C4AF-4254-9938-A69FBD85C99F}">
      <dgm:prSet/>
      <dgm:spPr/>
      <dgm:t>
        <a:bodyPr/>
        <a:lstStyle/>
        <a:p>
          <a:endParaRPr lang="en-US"/>
        </a:p>
      </dgm:t>
    </dgm:pt>
    <dgm:pt modelId="{9947B843-98AB-4AC9-A73F-F1CF616326FD}">
      <dgm:prSet/>
      <dgm:spPr/>
      <dgm:t>
        <a:bodyPr/>
        <a:lstStyle/>
        <a:p>
          <a:pPr algn="ctr"/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endParaRPr lang="en-US" dirty="0"/>
        </a:p>
      </dgm:t>
    </dgm:pt>
    <dgm:pt modelId="{D59E47AC-25A5-4672-8663-0ADE6A35913B}" type="parTrans" cxnId="{F7E28C87-D4B0-4028-96F5-E925EE55F87F}">
      <dgm:prSet/>
      <dgm:spPr/>
      <dgm:t>
        <a:bodyPr/>
        <a:lstStyle/>
        <a:p>
          <a:endParaRPr lang="en-US"/>
        </a:p>
      </dgm:t>
    </dgm:pt>
    <dgm:pt modelId="{3F53A588-BD21-4592-96F3-41E0C7C78240}" type="sibTrans" cxnId="{F7E28C87-D4B0-4028-96F5-E925EE55F87F}">
      <dgm:prSet/>
      <dgm:spPr/>
      <dgm:t>
        <a:bodyPr/>
        <a:lstStyle/>
        <a:p>
          <a:endParaRPr lang="en-US"/>
        </a:p>
      </dgm:t>
    </dgm:pt>
    <dgm:pt modelId="{4217F917-8B7C-4819-9A8F-CC94E50E40D8}">
      <dgm:prSet/>
      <dgm:spPr/>
      <dgm:t>
        <a:bodyPr/>
        <a:lstStyle/>
        <a:p>
          <a:pPr algn="ctr"/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luận</a:t>
          </a:r>
          <a:endParaRPr lang="en-US" dirty="0"/>
        </a:p>
      </dgm:t>
    </dgm:pt>
    <dgm:pt modelId="{4DC633F9-4D85-44FC-AB5B-0260B2DC1A81}" type="sibTrans" cxnId="{5281E743-A436-4B6D-8C41-E8CD1A038820}">
      <dgm:prSet/>
      <dgm:spPr/>
      <dgm:t>
        <a:bodyPr/>
        <a:lstStyle/>
        <a:p>
          <a:endParaRPr lang="en-US"/>
        </a:p>
      </dgm:t>
    </dgm:pt>
    <dgm:pt modelId="{B995D28E-4F22-4DA9-83F3-CCDF806A7D39}" type="parTrans" cxnId="{5281E743-A436-4B6D-8C41-E8CD1A038820}">
      <dgm:prSet/>
      <dgm:spPr/>
      <dgm:t>
        <a:bodyPr/>
        <a:lstStyle/>
        <a:p>
          <a:endParaRPr lang="en-US"/>
        </a:p>
      </dgm:t>
    </dgm:pt>
    <dgm:pt modelId="{0BE271D7-907E-40EE-A116-334F47154FEA}" type="pres">
      <dgm:prSet presAssocID="{F1646976-1A82-4CEF-856A-2A5A824D4FB3}" presName="Name0" presStyleCnt="0">
        <dgm:presLayoutVars>
          <dgm:chMax val="7"/>
          <dgm:chPref val="7"/>
          <dgm:dir/>
        </dgm:presLayoutVars>
      </dgm:prSet>
      <dgm:spPr/>
    </dgm:pt>
    <dgm:pt modelId="{466050A7-74E5-44DB-9F10-9721FAF7F96C}" type="pres">
      <dgm:prSet presAssocID="{F1646976-1A82-4CEF-856A-2A5A824D4FB3}" presName="Name1" presStyleCnt="0"/>
      <dgm:spPr/>
    </dgm:pt>
    <dgm:pt modelId="{F24DC4D5-17C9-4531-958F-CACED7655D34}" type="pres">
      <dgm:prSet presAssocID="{F1646976-1A82-4CEF-856A-2A5A824D4FB3}" presName="cycle" presStyleCnt="0"/>
      <dgm:spPr/>
    </dgm:pt>
    <dgm:pt modelId="{74EEF890-0C4D-499E-AD88-D4D77F2BDEC1}" type="pres">
      <dgm:prSet presAssocID="{F1646976-1A82-4CEF-856A-2A5A824D4FB3}" presName="srcNode" presStyleLbl="node1" presStyleIdx="0" presStyleCnt="5"/>
      <dgm:spPr/>
    </dgm:pt>
    <dgm:pt modelId="{B18AD50E-9BCB-48A4-8CF6-7098B36DA32C}" type="pres">
      <dgm:prSet presAssocID="{F1646976-1A82-4CEF-856A-2A5A824D4FB3}" presName="conn" presStyleLbl="parChTrans1D2" presStyleIdx="0" presStyleCnt="1"/>
      <dgm:spPr/>
    </dgm:pt>
    <dgm:pt modelId="{BB7D0C0D-0FA6-4C0F-8455-CB05A951EE5B}" type="pres">
      <dgm:prSet presAssocID="{F1646976-1A82-4CEF-856A-2A5A824D4FB3}" presName="extraNode" presStyleLbl="node1" presStyleIdx="0" presStyleCnt="5"/>
      <dgm:spPr/>
    </dgm:pt>
    <dgm:pt modelId="{6542BEE0-EE73-4827-8008-C2E2853136F0}" type="pres">
      <dgm:prSet presAssocID="{F1646976-1A82-4CEF-856A-2A5A824D4FB3}" presName="dstNode" presStyleLbl="node1" presStyleIdx="0" presStyleCnt="5"/>
      <dgm:spPr/>
    </dgm:pt>
    <dgm:pt modelId="{E8B74D10-E55A-4878-AE71-430E0008E842}" type="pres">
      <dgm:prSet presAssocID="{F5E18744-790E-46E2-B20B-EF89B906C267}" presName="text_1" presStyleLbl="node1" presStyleIdx="0" presStyleCnt="5">
        <dgm:presLayoutVars>
          <dgm:bulletEnabled val="1"/>
        </dgm:presLayoutVars>
      </dgm:prSet>
      <dgm:spPr/>
    </dgm:pt>
    <dgm:pt modelId="{F6B17819-1C84-47B3-97ED-7C84EEE6C397}" type="pres">
      <dgm:prSet presAssocID="{F5E18744-790E-46E2-B20B-EF89B906C267}" presName="accent_1" presStyleCnt="0"/>
      <dgm:spPr/>
    </dgm:pt>
    <dgm:pt modelId="{00514D01-890F-479A-B2AA-582609AFF1E8}" type="pres">
      <dgm:prSet presAssocID="{F5E18744-790E-46E2-B20B-EF89B906C267}" presName="accentRepeatNode" presStyleLbl="solidFgAcc1" presStyleIdx="0" presStyleCnt="5"/>
      <dgm:spPr/>
      <dgm:extLst>
        <a:ext uri="{E40237B7-FDA0-4F09-8148-C483321AD2D9}">
          <dgm14:cNvPr xmlns:dgm14="http://schemas.microsoft.com/office/drawing/2010/diagram" id="0" name="" descr="&#10;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DD9D5100-BAC2-4ED0-A58E-D138EB9A44CA}" type="pres">
      <dgm:prSet presAssocID="{EF56B3B8-8D29-4EF4-AEF8-A13969EA2BB7}" presName="text_2" presStyleLbl="node1" presStyleIdx="1" presStyleCnt="5">
        <dgm:presLayoutVars>
          <dgm:bulletEnabled val="1"/>
        </dgm:presLayoutVars>
      </dgm:prSet>
      <dgm:spPr/>
    </dgm:pt>
    <dgm:pt modelId="{F3179585-C581-4ACF-88EA-B43B230D2961}" type="pres">
      <dgm:prSet presAssocID="{EF56B3B8-8D29-4EF4-AEF8-A13969EA2BB7}" presName="accent_2" presStyleCnt="0"/>
      <dgm:spPr/>
    </dgm:pt>
    <dgm:pt modelId="{01D8FD03-F24E-4840-82EF-8AB3738409C9}" type="pres">
      <dgm:prSet presAssocID="{EF56B3B8-8D29-4EF4-AEF8-A13969EA2BB7}" presName="accentRepeatNode" presStyleLbl="solidFgAcc1" presStyleIdx="1" presStyleCnt="5"/>
      <dgm:spPr/>
    </dgm:pt>
    <dgm:pt modelId="{26680084-A3A4-4B55-B2C2-E55716E3265C}" type="pres">
      <dgm:prSet presAssocID="{D310D67C-B21E-4243-9CA9-B301AADC0260}" presName="text_3" presStyleLbl="node1" presStyleIdx="2" presStyleCnt="5">
        <dgm:presLayoutVars>
          <dgm:bulletEnabled val="1"/>
        </dgm:presLayoutVars>
      </dgm:prSet>
      <dgm:spPr/>
    </dgm:pt>
    <dgm:pt modelId="{C56C3609-ED31-425C-8846-141523EAB8EE}" type="pres">
      <dgm:prSet presAssocID="{D310D67C-B21E-4243-9CA9-B301AADC0260}" presName="accent_3" presStyleCnt="0"/>
      <dgm:spPr/>
    </dgm:pt>
    <dgm:pt modelId="{14CD8C54-5E74-4BD3-8A9A-959BABD67A9A}" type="pres">
      <dgm:prSet presAssocID="{D310D67C-B21E-4243-9CA9-B301AADC0260}" presName="accentRepeatNode" presStyleLbl="solidFgAcc1" presStyleIdx="2" presStyleCnt="5"/>
      <dgm:spPr/>
    </dgm:pt>
    <dgm:pt modelId="{34F682AB-2FAD-419A-8FF7-14970408FDDC}" type="pres">
      <dgm:prSet presAssocID="{9947B843-98AB-4AC9-A73F-F1CF616326FD}" presName="text_4" presStyleLbl="node1" presStyleIdx="3" presStyleCnt="5">
        <dgm:presLayoutVars>
          <dgm:bulletEnabled val="1"/>
        </dgm:presLayoutVars>
      </dgm:prSet>
      <dgm:spPr/>
    </dgm:pt>
    <dgm:pt modelId="{ECB35DCD-B0D3-42CA-A576-EC01CB04EB14}" type="pres">
      <dgm:prSet presAssocID="{9947B843-98AB-4AC9-A73F-F1CF616326FD}" presName="accent_4" presStyleCnt="0"/>
      <dgm:spPr/>
    </dgm:pt>
    <dgm:pt modelId="{2450ABAA-A9B6-4F24-A555-2EF5DF1C6EE9}" type="pres">
      <dgm:prSet presAssocID="{9947B843-98AB-4AC9-A73F-F1CF616326FD}" presName="accentRepeatNode" presStyleLbl="solidFgAcc1" presStyleIdx="3" presStyleCnt="5"/>
      <dgm:spPr/>
    </dgm:pt>
    <dgm:pt modelId="{C2EDE65B-448A-488B-9B3F-F2472FF91CF3}" type="pres">
      <dgm:prSet presAssocID="{4217F917-8B7C-4819-9A8F-CC94E50E40D8}" presName="text_5" presStyleLbl="node1" presStyleIdx="4" presStyleCnt="5">
        <dgm:presLayoutVars>
          <dgm:bulletEnabled val="1"/>
        </dgm:presLayoutVars>
      </dgm:prSet>
      <dgm:spPr/>
    </dgm:pt>
    <dgm:pt modelId="{114FB7EE-906D-4E84-816C-6FDE43C672D5}" type="pres">
      <dgm:prSet presAssocID="{4217F917-8B7C-4819-9A8F-CC94E50E40D8}" presName="accent_5" presStyleCnt="0"/>
      <dgm:spPr/>
    </dgm:pt>
    <dgm:pt modelId="{0FDAB326-B142-4DB8-928F-CC6BA205D631}" type="pres">
      <dgm:prSet presAssocID="{4217F917-8B7C-4819-9A8F-CC94E50E40D8}" presName="accentRepeatNode" presStyleLbl="solidFgAcc1" presStyleIdx="4" presStyleCnt="5"/>
      <dgm:spPr/>
    </dgm:pt>
  </dgm:ptLst>
  <dgm:cxnLst>
    <dgm:cxn modelId="{7353212C-198C-47FF-A514-137CA1F7CB0A}" type="presOf" srcId="{E4AE3BE2-4A92-427D-B869-FF29CDA52ACA}" destId="{B18AD50E-9BCB-48A4-8CF6-7098B36DA32C}" srcOrd="0" destOrd="0" presId="urn:microsoft.com/office/officeart/2008/layout/VerticalCurvedList"/>
    <dgm:cxn modelId="{60E6BE2E-313D-46AC-9476-49D959E9B198}" type="presOf" srcId="{EF56B3B8-8D29-4EF4-AEF8-A13969EA2BB7}" destId="{DD9D5100-BAC2-4ED0-A58E-D138EB9A44CA}" srcOrd="0" destOrd="0" presId="urn:microsoft.com/office/officeart/2008/layout/VerticalCurvedList"/>
    <dgm:cxn modelId="{5281E743-A436-4B6D-8C41-E8CD1A038820}" srcId="{F1646976-1A82-4CEF-856A-2A5A824D4FB3}" destId="{4217F917-8B7C-4819-9A8F-CC94E50E40D8}" srcOrd="4" destOrd="0" parTransId="{B995D28E-4F22-4DA9-83F3-CCDF806A7D39}" sibTransId="{4DC633F9-4D85-44FC-AB5B-0260B2DC1A81}"/>
    <dgm:cxn modelId="{456C7278-C4AF-4254-9938-A69FBD85C99F}" srcId="{F1646976-1A82-4CEF-856A-2A5A824D4FB3}" destId="{D310D67C-B21E-4243-9CA9-B301AADC0260}" srcOrd="2" destOrd="0" parTransId="{D515FD17-BCF6-4F8F-BB55-85E2E1A6EA78}" sibTransId="{888BDFCA-9D99-439B-AC3A-26A847C63E63}"/>
    <dgm:cxn modelId="{F7E28C87-D4B0-4028-96F5-E925EE55F87F}" srcId="{F1646976-1A82-4CEF-856A-2A5A824D4FB3}" destId="{9947B843-98AB-4AC9-A73F-F1CF616326FD}" srcOrd="3" destOrd="0" parTransId="{D59E47AC-25A5-4672-8663-0ADE6A35913B}" sibTransId="{3F53A588-BD21-4592-96F3-41E0C7C78240}"/>
    <dgm:cxn modelId="{8C06D6AD-097A-43FB-B6CA-648C2862270B}" type="presOf" srcId="{9947B843-98AB-4AC9-A73F-F1CF616326FD}" destId="{34F682AB-2FAD-419A-8FF7-14970408FDDC}" srcOrd="0" destOrd="0" presId="urn:microsoft.com/office/officeart/2008/layout/VerticalCurvedList"/>
    <dgm:cxn modelId="{11FAFFC8-43BC-4C83-A30F-30499E55DD9B}" type="presOf" srcId="{F1646976-1A82-4CEF-856A-2A5A824D4FB3}" destId="{0BE271D7-907E-40EE-A116-334F47154FEA}" srcOrd="0" destOrd="0" presId="urn:microsoft.com/office/officeart/2008/layout/VerticalCurvedList"/>
    <dgm:cxn modelId="{A4A78ECC-2B40-4BFA-9F76-DA10B77AF1DC}" srcId="{F1646976-1A82-4CEF-856A-2A5A824D4FB3}" destId="{EF56B3B8-8D29-4EF4-AEF8-A13969EA2BB7}" srcOrd="1" destOrd="0" parTransId="{1351A66A-9F9C-4797-8AD8-10CE5A209BC4}" sibTransId="{B7362593-274E-4D40-BDFD-EC35575A0474}"/>
    <dgm:cxn modelId="{AF17A8D5-283E-488B-8683-7B4B7AE7FCFB}" type="presOf" srcId="{D310D67C-B21E-4243-9CA9-B301AADC0260}" destId="{26680084-A3A4-4B55-B2C2-E55716E3265C}" srcOrd="0" destOrd="0" presId="urn:microsoft.com/office/officeart/2008/layout/VerticalCurvedList"/>
    <dgm:cxn modelId="{F037A9DE-8311-443E-AF38-81130F0D8086}" type="presOf" srcId="{F5E18744-790E-46E2-B20B-EF89B906C267}" destId="{E8B74D10-E55A-4878-AE71-430E0008E842}" srcOrd="0" destOrd="0" presId="urn:microsoft.com/office/officeart/2008/layout/VerticalCurvedList"/>
    <dgm:cxn modelId="{E4CF3BEB-7597-4708-826D-71526E3FF959}" type="presOf" srcId="{4217F917-8B7C-4819-9A8F-CC94E50E40D8}" destId="{C2EDE65B-448A-488B-9B3F-F2472FF91CF3}" srcOrd="0" destOrd="0" presId="urn:microsoft.com/office/officeart/2008/layout/VerticalCurvedList"/>
    <dgm:cxn modelId="{7FED7FF7-D85E-4A90-9924-C890AA2401FD}" srcId="{F1646976-1A82-4CEF-856A-2A5A824D4FB3}" destId="{F5E18744-790E-46E2-B20B-EF89B906C267}" srcOrd="0" destOrd="0" parTransId="{95BF9F6B-E723-4647-ABA4-AD0678535B80}" sibTransId="{E4AE3BE2-4A92-427D-B869-FF29CDA52ACA}"/>
    <dgm:cxn modelId="{7F80CCFB-062F-46A5-8A0D-472114C7AD12}" type="presParOf" srcId="{0BE271D7-907E-40EE-A116-334F47154FEA}" destId="{466050A7-74E5-44DB-9F10-9721FAF7F96C}" srcOrd="0" destOrd="0" presId="urn:microsoft.com/office/officeart/2008/layout/VerticalCurvedList"/>
    <dgm:cxn modelId="{F3987347-3900-447B-A448-D63CE32FC28D}" type="presParOf" srcId="{466050A7-74E5-44DB-9F10-9721FAF7F96C}" destId="{F24DC4D5-17C9-4531-958F-CACED7655D34}" srcOrd="0" destOrd="0" presId="urn:microsoft.com/office/officeart/2008/layout/VerticalCurvedList"/>
    <dgm:cxn modelId="{CAB45528-B45D-4FE8-BCDC-FFA26BFBF97E}" type="presParOf" srcId="{F24DC4D5-17C9-4531-958F-CACED7655D34}" destId="{74EEF890-0C4D-499E-AD88-D4D77F2BDEC1}" srcOrd="0" destOrd="0" presId="urn:microsoft.com/office/officeart/2008/layout/VerticalCurvedList"/>
    <dgm:cxn modelId="{AFBBFC47-2FD8-44AD-AD64-4BCBCAF338A4}" type="presParOf" srcId="{F24DC4D5-17C9-4531-958F-CACED7655D34}" destId="{B18AD50E-9BCB-48A4-8CF6-7098B36DA32C}" srcOrd="1" destOrd="0" presId="urn:microsoft.com/office/officeart/2008/layout/VerticalCurvedList"/>
    <dgm:cxn modelId="{F5D32C3D-898F-4EB0-95D2-C41FDC5CB18C}" type="presParOf" srcId="{F24DC4D5-17C9-4531-958F-CACED7655D34}" destId="{BB7D0C0D-0FA6-4C0F-8455-CB05A951EE5B}" srcOrd="2" destOrd="0" presId="urn:microsoft.com/office/officeart/2008/layout/VerticalCurvedList"/>
    <dgm:cxn modelId="{5F470B5B-FB18-4858-A416-A707530E6E86}" type="presParOf" srcId="{F24DC4D5-17C9-4531-958F-CACED7655D34}" destId="{6542BEE0-EE73-4827-8008-C2E2853136F0}" srcOrd="3" destOrd="0" presId="urn:microsoft.com/office/officeart/2008/layout/VerticalCurvedList"/>
    <dgm:cxn modelId="{BF01B13B-CF08-4825-88C1-FF3238974358}" type="presParOf" srcId="{466050A7-74E5-44DB-9F10-9721FAF7F96C}" destId="{E8B74D10-E55A-4878-AE71-430E0008E842}" srcOrd="1" destOrd="0" presId="urn:microsoft.com/office/officeart/2008/layout/VerticalCurvedList"/>
    <dgm:cxn modelId="{5BA22EDB-29DB-4018-B852-A60870EB1668}" type="presParOf" srcId="{466050A7-74E5-44DB-9F10-9721FAF7F96C}" destId="{F6B17819-1C84-47B3-97ED-7C84EEE6C397}" srcOrd="2" destOrd="0" presId="urn:microsoft.com/office/officeart/2008/layout/VerticalCurvedList"/>
    <dgm:cxn modelId="{D4878EC4-A6B1-43AE-81A3-9F6DA5635D3D}" type="presParOf" srcId="{F6B17819-1C84-47B3-97ED-7C84EEE6C397}" destId="{00514D01-890F-479A-B2AA-582609AFF1E8}" srcOrd="0" destOrd="0" presId="urn:microsoft.com/office/officeart/2008/layout/VerticalCurvedList"/>
    <dgm:cxn modelId="{38AA54ED-F9B9-437A-BB94-F45A36688DAF}" type="presParOf" srcId="{466050A7-74E5-44DB-9F10-9721FAF7F96C}" destId="{DD9D5100-BAC2-4ED0-A58E-D138EB9A44CA}" srcOrd="3" destOrd="0" presId="urn:microsoft.com/office/officeart/2008/layout/VerticalCurvedList"/>
    <dgm:cxn modelId="{FE0769F1-673F-497C-8ACA-68F23A4509CE}" type="presParOf" srcId="{466050A7-74E5-44DB-9F10-9721FAF7F96C}" destId="{F3179585-C581-4ACF-88EA-B43B230D2961}" srcOrd="4" destOrd="0" presId="urn:microsoft.com/office/officeart/2008/layout/VerticalCurvedList"/>
    <dgm:cxn modelId="{B835CA0B-FDFB-4ADE-91E5-12BC51619513}" type="presParOf" srcId="{F3179585-C581-4ACF-88EA-B43B230D2961}" destId="{01D8FD03-F24E-4840-82EF-8AB3738409C9}" srcOrd="0" destOrd="0" presId="urn:microsoft.com/office/officeart/2008/layout/VerticalCurvedList"/>
    <dgm:cxn modelId="{23541A64-536A-4698-A397-1B588EC30127}" type="presParOf" srcId="{466050A7-74E5-44DB-9F10-9721FAF7F96C}" destId="{26680084-A3A4-4B55-B2C2-E55716E3265C}" srcOrd="5" destOrd="0" presId="urn:microsoft.com/office/officeart/2008/layout/VerticalCurvedList"/>
    <dgm:cxn modelId="{5F626584-3955-45D4-8ADB-04EC7268D076}" type="presParOf" srcId="{466050A7-74E5-44DB-9F10-9721FAF7F96C}" destId="{C56C3609-ED31-425C-8846-141523EAB8EE}" srcOrd="6" destOrd="0" presId="urn:microsoft.com/office/officeart/2008/layout/VerticalCurvedList"/>
    <dgm:cxn modelId="{074AEC1D-2D18-4CB8-BC08-70E0A3FB9416}" type="presParOf" srcId="{C56C3609-ED31-425C-8846-141523EAB8EE}" destId="{14CD8C54-5E74-4BD3-8A9A-959BABD67A9A}" srcOrd="0" destOrd="0" presId="urn:microsoft.com/office/officeart/2008/layout/VerticalCurvedList"/>
    <dgm:cxn modelId="{37FED3A8-7441-4451-A515-F0FF7C193638}" type="presParOf" srcId="{466050A7-74E5-44DB-9F10-9721FAF7F96C}" destId="{34F682AB-2FAD-419A-8FF7-14970408FDDC}" srcOrd="7" destOrd="0" presId="urn:microsoft.com/office/officeart/2008/layout/VerticalCurvedList"/>
    <dgm:cxn modelId="{67A1F548-00B9-4330-AF04-6D92B50C547F}" type="presParOf" srcId="{466050A7-74E5-44DB-9F10-9721FAF7F96C}" destId="{ECB35DCD-B0D3-42CA-A576-EC01CB04EB14}" srcOrd="8" destOrd="0" presId="urn:microsoft.com/office/officeart/2008/layout/VerticalCurvedList"/>
    <dgm:cxn modelId="{5E8F55F3-AEE5-40AC-B951-19F35CD55F7B}" type="presParOf" srcId="{ECB35DCD-B0D3-42CA-A576-EC01CB04EB14}" destId="{2450ABAA-A9B6-4F24-A555-2EF5DF1C6EE9}" srcOrd="0" destOrd="0" presId="urn:microsoft.com/office/officeart/2008/layout/VerticalCurvedList"/>
    <dgm:cxn modelId="{4EED531B-0128-4EE2-B702-5331493842EE}" type="presParOf" srcId="{466050A7-74E5-44DB-9F10-9721FAF7F96C}" destId="{C2EDE65B-448A-488B-9B3F-F2472FF91CF3}" srcOrd="9" destOrd="0" presId="urn:microsoft.com/office/officeart/2008/layout/VerticalCurvedList"/>
    <dgm:cxn modelId="{16518C3D-10B3-4B2C-8D6F-791D68DC94B9}" type="presParOf" srcId="{466050A7-74E5-44DB-9F10-9721FAF7F96C}" destId="{114FB7EE-906D-4E84-816C-6FDE43C672D5}" srcOrd="10" destOrd="0" presId="urn:microsoft.com/office/officeart/2008/layout/VerticalCurvedList"/>
    <dgm:cxn modelId="{6D31A1C8-9416-4DA4-899A-0D05B2C14577}" type="presParOf" srcId="{114FB7EE-906D-4E84-816C-6FDE43C672D5}" destId="{0FDAB326-B142-4DB8-928F-CC6BA205D6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AD50E-9BCB-48A4-8CF6-7098B36DA32C}">
      <dsp:nvSpPr>
        <dsp:cNvPr id="0" name=""/>
        <dsp:cNvSpPr/>
      </dsp:nvSpPr>
      <dsp:spPr>
        <a:xfrm>
          <a:off x="-10917655" y="-1665720"/>
          <a:ext cx="12984464" cy="12984464"/>
        </a:xfrm>
        <a:prstGeom prst="blockArc">
          <a:avLst>
            <a:gd name="adj1" fmla="val 18900000"/>
            <a:gd name="adj2" fmla="val 2700000"/>
            <a:gd name="adj3" fmla="val 1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74D10-E55A-4878-AE71-430E0008E842}">
      <dsp:nvSpPr>
        <dsp:cNvPr id="0" name=""/>
        <dsp:cNvSpPr/>
      </dsp:nvSpPr>
      <dsp:spPr>
        <a:xfrm>
          <a:off x="900997" y="603120"/>
          <a:ext cx="11449922" cy="12070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067" tIns="152400" rIns="152400" bIns="1524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 </a:t>
          </a:r>
          <a:r>
            <a:rPr lang="en-US" sz="6000" kern="1200" dirty="0" err="1"/>
            <a:t>Giới</a:t>
          </a:r>
          <a:r>
            <a:rPr lang="en-US" sz="6000" kern="1200" dirty="0"/>
            <a:t> </a:t>
          </a:r>
          <a:r>
            <a:rPr lang="en-US" sz="6000" kern="1200" dirty="0" err="1"/>
            <a:t>thiệu</a:t>
          </a:r>
          <a:r>
            <a:rPr lang="en-US" sz="6000" kern="1200" dirty="0"/>
            <a:t> </a:t>
          </a:r>
          <a:r>
            <a:rPr lang="en-US" sz="6000" kern="1200" dirty="0" err="1"/>
            <a:t>đề</a:t>
          </a:r>
          <a:r>
            <a:rPr lang="en-US" sz="6000" kern="1200" dirty="0"/>
            <a:t> </a:t>
          </a:r>
          <a:r>
            <a:rPr lang="en-US" sz="6000" kern="1200" dirty="0" err="1"/>
            <a:t>tài</a:t>
          </a:r>
          <a:r>
            <a:rPr lang="en-US" sz="6000" kern="1200" dirty="0"/>
            <a:t> </a:t>
          </a:r>
        </a:p>
      </dsp:txBody>
      <dsp:txXfrm>
        <a:off x="900997" y="603120"/>
        <a:ext cx="11449922" cy="1207014"/>
      </dsp:txXfrm>
    </dsp:sp>
    <dsp:sp modelId="{00514D01-890F-479A-B2AA-582609AFF1E8}">
      <dsp:nvSpPr>
        <dsp:cNvPr id="0" name=""/>
        <dsp:cNvSpPr/>
      </dsp:nvSpPr>
      <dsp:spPr>
        <a:xfrm>
          <a:off x="146614" y="452244"/>
          <a:ext cx="1508767" cy="15087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D5100-BAC2-4ED0-A58E-D138EB9A44CA}">
      <dsp:nvSpPr>
        <dsp:cNvPr id="0" name=""/>
        <dsp:cNvSpPr/>
      </dsp:nvSpPr>
      <dsp:spPr>
        <a:xfrm>
          <a:off x="1765908" y="2413062"/>
          <a:ext cx="10585011" cy="12070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067" tIns="152400" rIns="152400" bIns="1524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Distributed File System</a:t>
          </a:r>
        </a:p>
      </dsp:txBody>
      <dsp:txXfrm>
        <a:off x="1765908" y="2413062"/>
        <a:ext cx="10585011" cy="1207014"/>
      </dsp:txXfrm>
    </dsp:sp>
    <dsp:sp modelId="{01D8FD03-F24E-4840-82EF-8AB3738409C9}">
      <dsp:nvSpPr>
        <dsp:cNvPr id="0" name=""/>
        <dsp:cNvSpPr/>
      </dsp:nvSpPr>
      <dsp:spPr>
        <a:xfrm>
          <a:off x="1011525" y="2262186"/>
          <a:ext cx="1508767" cy="15087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80084-A3A4-4B55-B2C2-E55716E3265C}">
      <dsp:nvSpPr>
        <dsp:cNvPr id="0" name=""/>
        <dsp:cNvSpPr/>
      </dsp:nvSpPr>
      <dsp:spPr>
        <a:xfrm>
          <a:off x="2031367" y="4223004"/>
          <a:ext cx="10319553" cy="12070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067" tIns="152400" rIns="152400" bIns="1524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 err="1"/>
            <a:t>Yêu</a:t>
          </a:r>
          <a:r>
            <a:rPr lang="en-US" sz="6000" kern="1200" dirty="0"/>
            <a:t> </a:t>
          </a:r>
          <a:r>
            <a:rPr lang="en-US" sz="6000" kern="1200" dirty="0" err="1"/>
            <a:t>cầu</a:t>
          </a:r>
          <a:r>
            <a:rPr lang="en-US" sz="6000" kern="1200" dirty="0"/>
            <a:t> </a:t>
          </a:r>
          <a:r>
            <a:rPr lang="en-US" sz="6000" kern="1200" dirty="0" err="1"/>
            <a:t>mô</a:t>
          </a:r>
          <a:r>
            <a:rPr lang="en-US" sz="6000" kern="1200" dirty="0"/>
            <a:t> </a:t>
          </a:r>
          <a:r>
            <a:rPr lang="en-US" sz="6000" kern="1200" dirty="0" err="1"/>
            <a:t>hình</a:t>
          </a:r>
          <a:r>
            <a:rPr lang="en-US" sz="6000" kern="1200" dirty="0"/>
            <a:t> </a:t>
          </a:r>
          <a:r>
            <a:rPr lang="en-US" sz="6000" kern="1200" dirty="0" err="1"/>
            <a:t>và</a:t>
          </a:r>
          <a:r>
            <a:rPr lang="en-US" sz="6000" kern="1200" dirty="0"/>
            <a:t> </a:t>
          </a:r>
          <a:r>
            <a:rPr lang="en-US" sz="6000" kern="1200" dirty="0" err="1"/>
            <a:t>thực</a:t>
          </a:r>
          <a:r>
            <a:rPr lang="en-US" sz="6000" kern="1200" dirty="0"/>
            <a:t> </a:t>
          </a:r>
          <a:r>
            <a:rPr lang="en-US" sz="6000" kern="1200" dirty="0" err="1"/>
            <a:t>hiện</a:t>
          </a:r>
          <a:endParaRPr lang="en-US" sz="6000" kern="1200" dirty="0"/>
        </a:p>
      </dsp:txBody>
      <dsp:txXfrm>
        <a:off x="2031367" y="4223004"/>
        <a:ext cx="10319553" cy="1207014"/>
      </dsp:txXfrm>
    </dsp:sp>
    <dsp:sp modelId="{14CD8C54-5E74-4BD3-8A9A-959BABD67A9A}">
      <dsp:nvSpPr>
        <dsp:cNvPr id="0" name=""/>
        <dsp:cNvSpPr/>
      </dsp:nvSpPr>
      <dsp:spPr>
        <a:xfrm>
          <a:off x="1276983" y="4072128"/>
          <a:ext cx="1508767" cy="15087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682AB-2FAD-419A-8FF7-14970408FDDC}">
      <dsp:nvSpPr>
        <dsp:cNvPr id="0" name=""/>
        <dsp:cNvSpPr/>
      </dsp:nvSpPr>
      <dsp:spPr>
        <a:xfrm>
          <a:off x="1765908" y="6032946"/>
          <a:ext cx="10585011" cy="12070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067" tIns="152400" rIns="152400" bIns="1524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 err="1"/>
            <a:t>Thực</a:t>
          </a:r>
          <a:r>
            <a:rPr lang="en-US" sz="6000" kern="1200" dirty="0"/>
            <a:t> </a:t>
          </a:r>
          <a:r>
            <a:rPr lang="en-US" sz="6000" kern="1200" dirty="0" err="1"/>
            <a:t>hiện</a:t>
          </a:r>
          <a:endParaRPr lang="en-US" sz="6000" kern="1200" dirty="0"/>
        </a:p>
      </dsp:txBody>
      <dsp:txXfrm>
        <a:off x="1765908" y="6032946"/>
        <a:ext cx="10585011" cy="1207014"/>
      </dsp:txXfrm>
    </dsp:sp>
    <dsp:sp modelId="{2450ABAA-A9B6-4F24-A555-2EF5DF1C6EE9}">
      <dsp:nvSpPr>
        <dsp:cNvPr id="0" name=""/>
        <dsp:cNvSpPr/>
      </dsp:nvSpPr>
      <dsp:spPr>
        <a:xfrm>
          <a:off x="1011525" y="5882070"/>
          <a:ext cx="1508767" cy="15087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DE65B-448A-488B-9B3F-F2472FF91CF3}">
      <dsp:nvSpPr>
        <dsp:cNvPr id="0" name=""/>
        <dsp:cNvSpPr/>
      </dsp:nvSpPr>
      <dsp:spPr>
        <a:xfrm>
          <a:off x="900997" y="7842888"/>
          <a:ext cx="11449922" cy="12070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8067" tIns="152400" rIns="152400" bIns="1524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 err="1"/>
            <a:t>Kết</a:t>
          </a:r>
          <a:r>
            <a:rPr lang="en-US" sz="6000" kern="1200" dirty="0"/>
            <a:t> </a:t>
          </a:r>
          <a:r>
            <a:rPr lang="en-US" sz="6000" kern="1200" dirty="0" err="1"/>
            <a:t>luận</a:t>
          </a:r>
          <a:endParaRPr lang="en-US" sz="6000" kern="1200" dirty="0"/>
        </a:p>
      </dsp:txBody>
      <dsp:txXfrm>
        <a:off x="900997" y="7842888"/>
        <a:ext cx="11449922" cy="1207014"/>
      </dsp:txXfrm>
    </dsp:sp>
    <dsp:sp modelId="{0FDAB326-B142-4DB8-928F-CC6BA205D631}">
      <dsp:nvSpPr>
        <dsp:cNvPr id="0" name=""/>
        <dsp:cNvSpPr/>
      </dsp:nvSpPr>
      <dsp:spPr>
        <a:xfrm>
          <a:off x="146614" y="7692012"/>
          <a:ext cx="1508767" cy="15087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84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2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7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2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5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5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1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7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5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3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2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5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97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6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hyperlink" Target="file:///\\labtdtu.com\DFS_DATA" TargetMode="External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042" y="-4048700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3" name="AutoShape 183"/>
          <p:cNvSpPr/>
          <p:nvPr/>
        </p:nvSpPr>
        <p:spPr>
          <a:xfrm>
            <a:off x="2563423" y="2614575"/>
            <a:ext cx="13157312" cy="4668250"/>
          </a:xfrm>
          <a:prstGeom prst="rect">
            <a:avLst/>
          </a:prstGeom>
          <a:solidFill>
            <a:srgbClr val="FAAE54"/>
          </a:solidFill>
        </p:spPr>
        <p:txBody>
          <a:bodyPr/>
          <a:lstStyle/>
          <a:p>
            <a:endParaRPr lang="en-US"/>
          </a:p>
        </p:txBody>
      </p:sp>
      <p:pic>
        <p:nvPicPr>
          <p:cNvPr id="184" name="Picture 1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590" y="1046308"/>
            <a:ext cx="18043564" cy="7742329"/>
          </a:xfrm>
          <a:prstGeom prst="rect">
            <a:avLst/>
          </a:prstGeom>
        </p:spPr>
      </p:pic>
      <p:pic>
        <p:nvPicPr>
          <p:cNvPr id="185" name="Picture 1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842218">
            <a:off x="15785252" y="8290664"/>
            <a:ext cx="2208298" cy="1935272"/>
          </a:xfrm>
          <a:prstGeom prst="rect">
            <a:avLst/>
          </a:prstGeom>
        </p:spPr>
      </p:pic>
      <p:pic>
        <p:nvPicPr>
          <p:cNvPr id="186" name="Picture 1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4130">
            <a:off x="2133697" y="1216913"/>
            <a:ext cx="2574207" cy="2349549"/>
          </a:xfrm>
          <a:prstGeom prst="rect">
            <a:avLst/>
          </a:prstGeom>
        </p:spPr>
      </p:pic>
      <p:sp>
        <p:nvSpPr>
          <p:cNvPr id="187" name="TextBox 187"/>
          <p:cNvSpPr txBox="1"/>
          <p:nvPr/>
        </p:nvSpPr>
        <p:spPr>
          <a:xfrm>
            <a:off x="4034121" y="3657580"/>
            <a:ext cx="10008766" cy="3609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vi-VN" altLang="en-US" sz="5400" dirty="0">
                <a:solidFill>
                  <a:srgbClr val="000000"/>
                </a:solidFill>
                <a:latin typeface="Anton" pitchFamily="2" charset="0"/>
              </a:rPr>
              <a:t>TRIỂN KHAI, QUẢN LÝ, CẤU</a:t>
            </a:r>
            <a:r>
              <a:rPr lang="en-US" altLang="en-US" sz="5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vi-VN" altLang="en-US" sz="5400" dirty="0">
                <a:solidFill>
                  <a:srgbClr val="000000"/>
                </a:solidFill>
                <a:latin typeface="Anton" pitchFamily="2" charset="0"/>
              </a:rPr>
              <a:t>HÌNH DISTRIBUTED FILE SYSTEM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vi-VN" altLang="en-US" sz="5400" dirty="0">
                <a:solidFill>
                  <a:srgbClr val="000000"/>
                </a:solidFill>
                <a:latin typeface="Anton" pitchFamily="2" charset="0"/>
              </a:rPr>
              <a:t>(DFS)</a:t>
            </a:r>
          </a:p>
        </p:txBody>
      </p:sp>
      <p:sp>
        <p:nvSpPr>
          <p:cNvPr id="188" name="TextBox 188"/>
          <p:cNvSpPr txBox="1"/>
          <p:nvPr/>
        </p:nvSpPr>
        <p:spPr>
          <a:xfrm>
            <a:off x="414881" y="2829652"/>
            <a:ext cx="17426000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Anton Bold"/>
              </a:rPr>
              <a:t>BÁO CÁO CUỐI KÌ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Anton Bold"/>
              </a:rPr>
              <a:t>MÔN HỌC: QUẢN TRỊ HỆ THỐNG MẠNG</a:t>
            </a:r>
          </a:p>
        </p:txBody>
      </p:sp>
      <p:sp>
        <p:nvSpPr>
          <p:cNvPr id="189" name="Text Box 188"/>
          <p:cNvSpPr txBox="1"/>
          <p:nvPr/>
        </p:nvSpPr>
        <p:spPr>
          <a:xfrm>
            <a:off x="11837754" y="7852254"/>
            <a:ext cx="397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altLang="en-US" dirty="0"/>
              <a:t>NHÓM</a:t>
            </a:r>
            <a:r>
              <a:rPr lang="en-US" altLang="en-US" dirty="0"/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en-US" dirty="0"/>
              <a:t> </a:t>
            </a:r>
            <a:r>
              <a:rPr lang="vi-VN" altLang="en-US" dirty="0"/>
              <a:t> :</a:t>
            </a:r>
            <a:r>
              <a:rPr lang="en-US" altLang="en-US" dirty="0"/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HUỲNH MINH PHƯỚC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MẠC GIA HUY</a:t>
            </a:r>
            <a:r>
              <a:rPr lang="vi-VN" altLang="en-US" dirty="0"/>
              <a:t> </a:t>
            </a:r>
          </a:p>
          <a:p>
            <a:pPr algn="r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ĐẶNG QUANG VINH</a:t>
            </a:r>
            <a:endParaRPr lang="vi-V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778" y="-4048700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3" name="Group 123"/>
          <p:cNvGrpSpPr/>
          <p:nvPr/>
        </p:nvGrpSpPr>
        <p:grpSpPr>
          <a:xfrm>
            <a:off x="592331" y="602773"/>
            <a:ext cx="17103335" cy="9040023"/>
            <a:chOff x="0" y="0"/>
            <a:chExt cx="22508582" cy="8205233"/>
          </a:xfrm>
        </p:grpSpPr>
        <p:pic>
          <p:nvPicPr>
            <p:cNvPr id="124" name="Picture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15044"/>
            <a:stretch>
              <a:fillRect/>
            </a:stretch>
          </p:blipFill>
          <p:spPr>
            <a:xfrm>
              <a:off x="0" y="0"/>
              <a:ext cx="22508582" cy="8205233"/>
            </a:xfrm>
            <a:prstGeom prst="rect">
              <a:avLst/>
            </a:prstGeom>
          </p:spPr>
        </p:pic>
        <p:sp>
          <p:nvSpPr>
            <p:cNvPr id="125" name="AutoShape 125"/>
            <p:cNvSpPr/>
            <p:nvPr/>
          </p:nvSpPr>
          <p:spPr>
            <a:xfrm>
              <a:off x="445400" y="1893459"/>
              <a:ext cx="21603542" cy="5866689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1163090" y="2968303"/>
            <a:ext cx="15922573" cy="5345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  <a:spcBef>
                <a:spcPct val="0"/>
              </a:spcBef>
            </a:pPr>
            <a:endParaRPr dirty="0"/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Chia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Nhánh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(Sharing File Across Branch Offices): </a:t>
            </a:r>
            <a:r>
              <a:rPr lang="vi-VN" sz="3600" dirty="0">
                <a:solidFill>
                  <a:srgbClr val="000000"/>
                </a:solidFill>
                <a:cs typeface="Arial" panose="020B0604020202020204" pitchFamily="34" charset="0"/>
              </a:rPr>
              <a:t>DFS cung cấp khả năng tạo ra không gian tên tệp tin chung trên mạng, giúp người</a:t>
            </a:r>
            <a:r>
              <a:rPr lang="en-US" sz="3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vi-VN" sz="3600" dirty="0">
                <a:solidFill>
                  <a:srgbClr val="000000"/>
                </a:solidFill>
                <a:cs typeface="Arial" panose="020B0604020202020204" pitchFamily="34" charset="0"/>
              </a:rPr>
              <a:t>dùng ở các chi nhánh khác nhau truy cập tệp tin dễ dàng. </a:t>
            </a: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Thu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(Data Collection): </a:t>
            </a:r>
            <a:r>
              <a:rPr lang="vi-VN" sz="3600" dirty="0">
                <a:solidFill>
                  <a:srgbClr val="000000"/>
                </a:solidFill>
                <a:cs typeface="Arial" panose="020B0604020202020204" pitchFamily="34" charset="0"/>
              </a:rPr>
              <a:t>DFS cho phép tổ chức tệp tin và thư mục theo cách giúp thu thập dữ liệu một cách</a:t>
            </a:r>
            <a:r>
              <a:rPr lang="en-US" sz="3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vi-VN" sz="3600" dirty="0">
                <a:solidFill>
                  <a:srgbClr val="000000"/>
                </a:solidFill>
                <a:cs typeface="Arial" panose="020B0604020202020204" pitchFamily="34" charset="0"/>
              </a:rPr>
              <a:t>hiệu quả.</a:t>
            </a: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(Data Distribution): DFS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Chia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(Load Balancing)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(Fail Over): 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475661" y="1331105"/>
            <a:ext cx="16881437" cy="5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vi-VN" sz="6000" dirty="0">
                <a:solidFill>
                  <a:srgbClr val="000000"/>
                </a:solidFill>
                <a:latin typeface="Anton" pitchFamily="2" charset="0"/>
              </a:rPr>
              <a:t>Các giải pháp của DFS: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83">
            <a:extLst>
              <a:ext uri="{FF2B5EF4-FFF2-40B4-BE49-F238E27FC236}">
                <a16:creationId xmlns:a16="http://schemas.microsoft.com/office/drawing/2014/main" id="{F597792D-0C70-66E5-6117-9CCFB03E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42219" y="280322"/>
            <a:ext cx="12985607" cy="9726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909133" y="-184321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3257461" y="1252833"/>
            <a:ext cx="11783824" cy="8150397"/>
            <a:chOff x="0" y="0"/>
            <a:chExt cx="26415848" cy="1135245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6415848" cy="11352459"/>
            </a:xfrm>
            <a:custGeom>
              <a:avLst/>
              <a:gdLst/>
              <a:ahLst/>
              <a:cxnLst/>
              <a:rect l="l" t="t" r="r" b="b"/>
              <a:pathLst>
                <a:path w="26415848" h="11352459">
                  <a:moveTo>
                    <a:pt x="2611104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047659"/>
                  </a:lnTo>
                  <a:cubicBezTo>
                    <a:pt x="0" y="11216570"/>
                    <a:pt x="135890" y="11352459"/>
                    <a:pt x="304800" y="11352459"/>
                  </a:cubicBezTo>
                  <a:lnTo>
                    <a:pt x="26111048" y="11352459"/>
                  </a:lnTo>
                  <a:cubicBezTo>
                    <a:pt x="26279959" y="11352459"/>
                    <a:pt x="26415848" y="11216570"/>
                    <a:pt x="26415848" y="11047659"/>
                  </a:cubicBezTo>
                  <a:lnTo>
                    <a:pt x="26415848" y="304800"/>
                  </a:lnTo>
                  <a:cubicBezTo>
                    <a:pt x="26415848" y="135890"/>
                    <a:pt x="26279959" y="0"/>
                    <a:pt x="26111048" y="0"/>
                  </a:cubicBezTo>
                  <a:close/>
                </a:path>
              </a:pathLst>
            </a:cu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6" name="Picture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3870">
            <a:off x="3913621" y="5835941"/>
            <a:ext cx="371023" cy="52729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51E8EBD-B582-6DCF-B8B0-25047F8D7A8C}"/>
              </a:ext>
            </a:extLst>
          </p:cNvPr>
          <p:cNvSpPr txBox="1"/>
          <p:nvPr/>
        </p:nvSpPr>
        <p:spPr>
          <a:xfrm>
            <a:off x="4036224" y="2435296"/>
            <a:ext cx="1082133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500" u="sng" dirty="0">
                <a:solidFill>
                  <a:srgbClr val="000000"/>
                </a:solidFill>
                <a:latin typeface="Anton" pitchFamily="2" charset="0"/>
              </a:rPr>
              <a:t>III. YÊU CẦU VÀ MÔ HÌNH THỰC HIỆN</a:t>
            </a:r>
            <a:endParaRPr lang="vi-VN" altLang="en-US" sz="11500" u="sng" dirty="0">
              <a:solidFill>
                <a:srgbClr val="000000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7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3"/>
          <p:cNvGrpSpPr/>
          <p:nvPr/>
        </p:nvGrpSpPr>
        <p:grpSpPr>
          <a:xfrm>
            <a:off x="77470" y="40861"/>
            <a:ext cx="18040951" cy="9837834"/>
            <a:chOff x="0" y="0"/>
            <a:chExt cx="22853067" cy="14999922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2853067" cy="14999922"/>
            </a:xfrm>
            <a:prstGeom prst="rect">
              <a:avLst/>
            </a:prstGeom>
          </p:spPr>
        </p:pic>
        <p:sp>
          <p:nvSpPr>
            <p:cNvPr id="185" name="AutoShape 185"/>
            <p:cNvSpPr/>
            <p:nvPr/>
          </p:nvSpPr>
          <p:spPr>
            <a:xfrm>
              <a:off x="408518" y="2221595"/>
              <a:ext cx="22050709" cy="12369737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9" name="TextBox 189"/>
          <p:cNvSpPr txBox="1"/>
          <p:nvPr/>
        </p:nvSpPr>
        <p:spPr>
          <a:xfrm>
            <a:off x="1893029" y="217169"/>
            <a:ext cx="14056700" cy="55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Yêu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cầu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để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DFS: 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5151AB2-DF82-6A6B-ED1E-09A878FE42C5}"/>
              </a:ext>
            </a:extLst>
          </p:cNvPr>
          <p:cNvSpPr txBox="1"/>
          <p:nvPr/>
        </p:nvSpPr>
        <p:spPr>
          <a:xfrm>
            <a:off x="527265" y="2168209"/>
            <a:ext cx="17324443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 lượng File Server tối thiểu cần có 2 máy trở lên.Mỗi server vừa là file server vừa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 namespace server.</a:t>
            </a:r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DFS sẽ có 2 loại root:</a:t>
            </a:r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Domain root: Là hệ thống DFS dựa trên nền Active Directory. Hệ thống DFS sẽ tự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 đồng bộ giữa các Domain Controller và người dùng có thể truy xuất đến DFS thông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 đường dẫn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\\domainname\dfsname.</a:t>
            </a:r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Stand-alone DFS: Là hệ thống DFS trên một máy Server Stand-alone. Người dùng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 xuất hệ thống DFS thông qua đường dẫn \\servername\dfsname.</a:t>
            </a:r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Replication Group: là thông số sẽ xác lập việc đồng bộ giữa các file server bao gồm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yếu tố:</a:t>
            </a:r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 tố 1: Các file server nào, đồng bộ các folder nào.</a:t>
            </a:r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vi-VN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Yếu tố 2: Cơ sở cho hoạt động đồng bộ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3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3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2:</a:t>
            </a:r>
          </a:p>
          <a:p>
            <a:r>
              <a:rPr lang="en-US" sz="3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Percent Bandwidth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Schedule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3: Topology :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server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trao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tin. Hub-Spoke: (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Spoke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Hub), </a:t>
            </a:r>
            <a: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Mesh: (Bao nhiêu server cũng được)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Custom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3329450-66BF-0011-05D4-874476D48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133" y="6542313"/>
            <a:ext cx="1680067" cy="1917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3" name="Group 183"/>
          <p:cNvGrpSpPr/>
          <p:nvPr/>
        </p:nvGrpSpPr>
        <p:grpSpPr>
          <a:xfrm>
            <a:off x="2623991" y="364393"/>
            <a:ext cx="13834384" cy="9670972"/>
            <a:chOff x="0" y="0"/>
            <a:chExt cx="22583261" cy="14822831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2583261" cy="14822831"/>
            </a:xfrm>
            <a:prstGeom prst="rect">
              <a:avLst/>
            </a:prstGeom>
          </p:spPr>
        </p:pic>
        <p:sp>
          <p:nvSpPr>
            <p:cNvPr id="185" name="AutoShape 185"/>
            <p:cNvSpPr/>
            <p:nvPr/>
          </p:nvSpPr>
          <p:spPr>
            <a:xfrm>
              <a:off x="403695" y="2195367"/>
              <a:ext cx="21790376" cy="12223698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8F4F984B-F73D-5D58-0E0F-F1C2CB2F1C69}"/>
              </a:ext>
            </a:extLst>
          </p:cNvPr>
          <p:cNvSpPr txBox="1"/>
          <p:nvPr/>
        </p:nvSpPr>
        <p:spPr>
          <a:xfrm>
            <a:off x="2955692" y="2616078"/>
            <a:ext cx="127381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effectLst/>
              </a:rPr>
              <a:t>	</a:t>
            </a:r>
            <a:r>
              <a:rPr lang="en-US" sz="4000" b="0" i="0" dirty="0" err="1">
                <a:effectLst/>
              </a:rPr>
              <a:t>Mô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hình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thực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hiện</a:t>
            </a:r>
            <a:r>
              <a:rPr lang="en-US" sz="4000" b="0" i="0" dirty="0">
                <a:effectLst/>
              </a:rPr>
              <a:t> DFS </a:t>
            </a:r>
            <a:r>
              <a:rPr lang="en-US" sz="4000" b="0" i="0" dirty="0" err="1">
                <a:effectLst/>
              </a:rPr>
              <a:t>sẽ</a:t>
            </a:r>
            <a:r>
              <a:rPr lang="en-US" sz="4000" b="0" i="0" dirty="0">
                <a:effectLst/>
              </a:rPr>
              <a:t> bao </a:t>
            </a:r>
            <a:r>
              <a:rPr lang="en-US" sz="4000" b="0" i="0" dirty="0" err="1">
                <a:effectLst/>
              </a:rPr>
              <a:t>gồm</a:t>
            </a:r>
            <a:r>
              <a:rPr lang="en-US" sz="4000" b="0" i="0" dirty="0">
                <a:effectLst/>
              </a:rPr>
              <a:t> 3 </a:t>
            </a:r>
            <a:r>
              <a:rPr lang="en-US" sz="4000" b="0" i="0" dirty="0" err="1">
                <a:effectLst/>
              </a:rPr>
              <a:t>máy</a:t>
            </a:r>
            <a:r>
              <a:rPr lang="en-US" sz="4000" b="0" i="0" dirty="0">
                <a:effectLst/>
              </a:rPr>
              <a:t> server. 1 </a:t>
            </a:r>
            <a:r>
              <a:rPr lang="en-US" sz="4000" b="0" i="0" dirty="0" err="1">
                <a:effectLst/>
              </a:rPr>
              <a:t>máy</a:t>
            </a:r>
            <a:r>
              <a:rPr lang="en-US" sz="4000" b="0" i="0" dirty="0">
                <a:effectLst/>
              </a:rPr>
              <a:t> server domain controller </a:t>
            </a:r>
            <a:r>
              <a:rPr lang="en-US" sz="4000" b="0" i="0" dirty="0" err="1">
                <a:effectLst/>
              </a:rPr>
              <a:t>và</a:t>
            </a:r>
            <a:br>
              <a:rPr lang="en-US" sz="4000" dirty="0"/>
            </a:br>
            <a:r>
              <a:rPr lang="en-US" sz="4000" b="0" i="0" dirty="0">
                <a:effectLst/>
              </a:rPr>
              <a:t>2 file server </a:t>
            </a:r>
            <a:r>
              <a:rPr lang="en-US" sz="4000" b="0" i="0" dirty="0" err="1">
                <a:effectLst/>
              </a:rPr>
              <a:t>để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cấu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hình</a:t>
            </a:r>
            <a:r>
              <a:rPr lang="en-US" sz="4000" b="0" i="0" dirty="0">
                <a:effectLst/>
              </a:rPr>
              <a:t> DFS.</a:t>
            </a: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46C3D5F7-03EA-28E7-58A0-EB3FDDC9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72" y="5228087"/>
            <a:ext cx="12319781" cy="2701310"/>
          </a:xfrm>
          <a:prstGeom prst="rect">
            <a:avLst/>
          </a:prstGeom>
        </p:spPr>
      </p:pic>
      <p:sp>
        <p:nvSpPr>
          <p:cNvPr id="187" name="TextBox 187"/>
          <p:cNvSpPr txBox="1"/>
          <p:nvPr/>
        </p:nvSpPr>
        <p:spPr>
          <a:xfrm>
            <a:off x="2595540" y="563995"/>
            <a:ext cx="14056700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Mô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hình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4400" dirty="0">
                <a:solidFill>
                  <a:srgbClr val="000000"/>
                </a:solidFill>
                <a:latin typeface="Anton" pitchFamily="2" charset="0"/>
              </a:rPr>
              <a:t>:</a:t>
            </a:r>
          </a:p>
          <a:p>
            <a:pPr algn="ctr">
              <a:lnSpc>
                <a:spcPts val="416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Anton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83">
            <a:extLst>
              <a:ext uri="{FF2B5EF4-FFF2-40B4-BE49-F238E27FC236}">
                <a16:creationId xmlns:a16="http://schemas.microsoft.com/office/drawing/2014/main" id="{F597792D-0C70-66E5-6117-9CCFB03E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42219" y="280322"/>
            <a:ext cx="12985607" cy="9726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909133" y="-184321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3257461" y="1252833"/>
            <a:ext cx="11783824" cy="8150397"/>
            <a:chOff x="0" y="0"/>
            <a:chExt cx="26415848" cy="1135245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6415848" cy="11352459"/>
            </a:xfrm>
            <a:custGeom>
              <a:avLst/>
              <a:gdLst/>
              <a:ahLst/>
              <a:cxnLst/>
              <a:rect l="l" t="t" r="r" b="b"/>
              <a:pathLst>
                <a:path w="26415848" h="11352459">
                  <a:moveTo>
                    <a:pt x="2611104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047659"/>
                  </a:lnTo>
                  <a:cubicBezTo>
                    <a:pt x="0" y="11216570"/>
                    <a:pt x="135890" y="11352459"/>
                    <a:pt x="304800" y="11352459"/>
                  </a:cubicBezTo>
                  <a:lnTo>
                    <a:pt x="26111048" y="11352459"/>
                  </a:lnTo>
                  <a:cubicBezTo>
                    <a:pt x="26279959" y="11352459"/>
                    <a:pt x="26415848" y="11216570"/>
                    <a:pt x="26415848" y="11047659"/>
                  </a:cubicBezTo>
                  <a:lnTo>
                    <a:pt x="26415848" y="304800"/>
                  </a:lnTo>
                  <a:cubicBezTo>
                    <a:pt x="26415848" y="135890"/>
                    <a:pt x="26279959" y="0"/>
                    <a:pt x="26111048" y="0"/>
                  </a:cubicBezTo>
                  <a:close/>
                </a:path>
              </a:pathLst>
            </a:cu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6" name="Picture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3870">
            <a:off x="3913621" y="5835941"/>
            <a:ext cx="371023" cy="52729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51E8EBD-B582-6DCF-B8B0-25047F8D7A8C}"/>
              </a:ext>
            </a:extLst>
          </p:cNvPr>
          <p:cNvSpPr txBox="1"/>
          <p:nvPr/>
        </p:nvSpPr>
        <p:spPr>
          <a:xfrm>
            <a:off x="4099132" y="3967780"/>
            <a:ext cx="1082133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3800" u="sng" dirty="0">
                <a:solidFill>
                  <a:srgbClr val="000000"/>
                </a:solidFill>
                <a:latin typeface="Anton" pitchFamily="2" charset="0"/>
              </a:rPr>
              <a:t>IV. </a:t>
            </a:r>
            <a:r>
              <a:rPr lang="en-US" altLang="en-US" sz="13800" u="sng" noProof="0" dirty="0">
                <a:solidFill>
                  <a:srgbClr val="000000"/>
                </a:solidFill>
                <a:latin typeface="Anton" pitchFamily="2" charset="0"/>
              </a:rPr>
              <a:t>THỰC HIỆN</a:t>
            </a:r>
            <a:endParaRPr kumimoji="0" lang="vi-VN" altLang="en-US" sz="138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3"/>
          <p:cNvGrpSpPr/>
          <p:nvPr/>
        </p:nvGrpSpPr>
        <p:grpSpPr>
          <a:xfrm>
            <a:off x="385688" y="126587"/>
            <a:ext cx="17744731" cy="10396633"/>
            <a:chOff x="0" y="0"/>
            <a:chExt cx="17235783" cy="15990607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85" name="AutoShape 185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379384" y="-4482916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2" name="TextBox 192"/>
          <p:cNvSpPr txBox="1"/>
          <p:nvPr/>
        </p:nvSpPr>
        <p:spPr>
          <a:xfrm>
            <a:off x="796401" y="5125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GUI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C8697C0-0FE3-7BFC-7B92-3D813C407568}"/>
              </a:ext>
            </a:extLst>
          </p:cNvPr>
          <p:cNvSpPr txBox="1"/>
          <p:nvPr/>
        </p:nvSpPr>
        <p:spPr>
          <a:xfrm>
            <a:off x="1337704" y="1346507"/>
            <a:ext cx="15612592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dịch</a:t>
            </a:r>
            <a:r>
              <a:rPr lang="en-US" sz="4000" b="1" dirty="0"/>
              <a:t> </a:t>
            </a:r>
            <a:r>
              <a:rPr lang="en-US" sz="4000" b="1" dirty="0" err="1"/>
              <a:t>vụ</a:t>
            </a:r>
            <a:r>
              <a:rPr lang="en-US" sz="4000" b="1" dirty="0"/>
              <a:t> AD</a:t>
            </a:r>
          </a:p>
          <a:p>
            <a:r>
              <a:rPr lang="en-US" sz="4000" b="0" i="0" dirty="0">
                <a:effectLst/>
              </a:rPr>
              <a:t>	</a:t>
            </a:r>
            <a:r>
              <a:rPr lang="en-US" sz="4000" b="0" i="0" dirty="0" err="1">
                <a:effectLst/>
              </a:rPr>
              <a:t>Đầu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tiên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cấu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hình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cài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đặt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địa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chỉ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ip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cho</a:t>
            </a:r>
            <a:r>
              <a:rPr lang="en-US" sz="4000" b="0" i="0" dirty="0">
                <a:effectLst/>
              </a:rPr>
              <a:t> DC-01 </a:t>
            </a:r>
            <a:r>
              <a:rPr lang="en-US" sz="4000" b="0" i="0" dirty="0" err="1">
                <a:effectLst/>
              </a:rPr>
              <a:t>theo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bảng</a:t>
            </a:r>
            <a:r>
              <a:rPr lang="en-US" sz="4000" b="0" i="0" dirty="0">
                <a:effectLst/>
              </a:rPr>
              <a:t> IP 2.1</a:t>
            </a:r>
          </a:p>
          <a:p>
            <a:r>
              <a:rPr lang="en-US" sz="4000" b="0" i="0" dirty="0" err="1">
                <a:effectLst/>
              </a:rPr>
              <a:t>Cài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đặt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dịch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vụ</a:t>
            </a:r>
            <a:r>
              <a:rPr lang="en-US" sz="4000" b="0" i="0" dirty="0">
                <a:effectLst/>
              </a:rPr>
              <a:t> Active Directory Domain Services </a:t>
            </a:r>
            <a:r>
              <a:rPr lang="en-US" sz="4000" b="0" i="0" dirty="0" err="1">
                <a:effectLst/>
              </a:rPr>
              <a:t>trên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máy</a:t>
            </a:r>
            <a:r>
              <a:rPr lang="en-US" sz="4000" b="0" i="0" dirty="0">
                <a:effectLst/>
              </a:rPr>
              <a:t> DC-01</a:t>
            </a:r>
          </a:p>
          <a:p>
            <a:endParaRPr lang="en-US" sz="4000" dirty="0"/>
          </a:p>
          <a:p>
            <a:r>
              <a:rPr lang="en-US" sz="4000" b="1" dirty="0"/>
              <a:t>Join </a:t>
            </a:r>
            <a:r>
              <a:rPr lang="en-US" sz="4000" b="1" dirty="0" err="1"/>
              <a:t>máy</a:t>
            </a:r>
            <a:r>
              <a:rPr lang="en-US" sz="4000" b="1" dirty="0"/>
              <a:t> server DFS-01 </a:t>
            </a:r>
            <a:r>
              <a:rPr lang="en-US" sz="4000" b="1" dirty="0" err="1"/>
              <a:t>và</a:t>
            </a:r>
            <a:r>
              <a:rPr lang="en-US" sz="4000" b="1" dirty="0"/>
              <a:t> DFS-02 </a:t>
            </a:r>
            <a:r>
              <a:rPr lang="en-US" sz="4000" b="1" dirty="0" err="1"/>
              <a:t>vào</a:t>
            </a:r>
            <a:r>
              <a:rPr lang="en-US" sz="4000" b="1" dirty="0"/>
              <a:t> Domain Controller</a:t>
            </a:r>
          </a:p>
          <a:p>
            <a:r>
              <a:rPr lang="en-US" sz="4000" dirty="0"/>
              <a:t>1. Join Client DFS-01 </a:t>
            </a:r>
            <a:r>
              <a:rPr lang="en-US" sz="4000" dirty="0" err="1"/>
              <a:t>vào</a:t>
            </a:r>
            <a:r>
              <a:rPr lang="en-US" sz="4000" dirty="0"/>
              <a:t> Domain</a:t>
            </a:r>
          </a:p>
          <a:p>
            <a:r>
              <a:rPr lang="en-US" sz="4000" dirty="0"/>
              <a:t>2.Thực </a:t>
            </a:r>
            <a:r>
              <a:rPr lang="en-US" sz="4000" dirty="0" err="1"/>
              <a:t>hiện</a:t>
            </a:r>
            <a:r>
              <a:rPr lang="en-US" sz="4000" dirty="0"/>
              <a:t> ping </a:t>
            </a:r>
            <a:r>
              <a:rPr lang="en-US" sz="4000" dirty="0" err="1"/>
              <a:t>từ</a:t>
            </a:r>
            <a:r>
              <a:rPr lang="en-US" sz="4000" dirty="0"/>
              <a:t> </a:t>
            </a:r>
            <a:r>
              <a:rPr lang="en-US" sz="4000" dirty="0" err="1"/>
              <a:t>máy</a:t>
            </a:r>
            <a:r>
              <a:rPr lang="en-US" sz="4000" dirty="0"/>
              <a:t> DFS-01 </a:t>
            </a:r>
            <a:r>
              <a:rPr lang="en-US" sz="4000" dirty="0" err="1"/>
              <a:t>đên</a:t>
            </a:r>
            <a:r>
              <a:rPr lang="en-US" sz="4000" dirty="0"/>
              <a:t> </a:t>
            </a:r>
            <a:r>
              <a:rPr lang="en-US" sz="4000" dirty="0" err="1"/>
              <a:t>máy</a:t>
            </a:r>
            <a:r>
              <a:rPr lang="en-US" sz="4000" dirty="0"/>
              <a:t> DC-01</a:t>
            </a:r>
          </a:p>
          <a:p>
            <a:r>
              <a:rPr lang="en-US" sz="4000" dirty="0"/>
              <a:t>3. </a:t>
            </a:r>
            <a:r>
              <a:rPr lang="en-US" sz="4000" dirty="0" err="1"/>
              <a:t>Thực</a:t>
            </a:r>
            <a:r>
              <a:rPr lang="en-US" sz="4000" dirty="0"/>
              <a:t> </a:t>
            </a:r>
            <a:r>
              <a:rPr lang="en-US" sz="4000" dirty="0" err="1"/>
              <a:t>hiện</a:t>
            </a:r>
            <a:r>
              <a:rPr lang="en-US" sz="4000" dirty="0"/>
              <a:t> join DFS-02 </a:t>
            </a:r>
            <a:r>
              <a:rPr lang="en-US" sz="4000" dirty="0" err="1"/>
              <a:t>vào</a:t>
            </a:r>
            <a:r>
              <a:rPr lang="en-US" sz="4000" dirty="0"/>
              <a:t> Domain Controller</a:t>
            </a:r>
          </a:p>
          <a:p>
            <a:r>
              <a:rPr lang="en-US" sz="4000" dirty="0"/>
              <a:t>	</a:t>
            </a:r>
            <a:r>
              <a:rPr lang="vi-VN" sz="4000" dirty="0"/>
              <a:t>Lưu ý :Nếu trong quá trình join domain gặp lỗi hay vẫn đề không thể join domain</a:t>
            </a:r>
            <a:r>
              <a:rPr lang="en-US" sz="4000" dirty="0"/>
              <a:t> </a:t>
            </a:r>
            <a:r>
              <a:rPr lang="vi-VN" sz="4000" dirty="0"/>
              <a:t>bạn có thể tắt ipv6 trên card mạng của cả 3 server đi.</a:t>
            </a:r>
            <a:r>
              <a:rPr lang="en-US" sz="4000" dirty="0"/>
              <a:t> </a:t>
            </a:r>
            <a:r>
              <a:rPr lang="vi-VN" sz="4000" dirty="0"/>
              <a:t>Kiểm tra lại cấu hình ip của cả</a:t>
            </a:r>
            <a:r>
              <a:rPr lang="en-US" sz="4000" dirty="0"/>
              <a:t> </a:t>
            </a:r>
            <a:r>
              <a:rPr lang="vi-VN" sz="4000" dirty="0"/>
              <a:t>3 máy đúng như bảng ip. Sau đó thực hiện lệnh nslookup trên mỗi máy để kiểm tra và</a:t>
            </a:r>
          </a:p>
          <a:p>
            <a:r>
              <a:rPr lang="vi-VN" sz="4000" dirty="0"/>
              <a:t>join lại domain</a:t>
            </a:r>
            <a:endParaRPr lang="en-US" sz="4000" dirty="0"/>
          </a:p>
          <a:p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3"/>
          <p:cNvGrpSpPr/>
          <p:nvPr/>
        </p:nvGrpSpPr>
        <p:grpSpPr>
          <a:xfrm>
            <a:off x="136090" y="224620"/>
            <a:ext cx="17772526" cy="10000265"/>
            <a:chOff x="0" y="0"/>
            <a:chExt cx="17235783" cy="15990607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85" name="AutoShape 185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" name="TextBox 192">
            <a:extLst>
              <a:ext uri="{FF2B5EF4-FFF2-40B4-BE49-F238E27FC236}">
                <a16:creationId xmlns:a16="http://schemas.microsoft.com/office/drawing/2014/main" id="{220990C4-E08B-EAA1-325A-D66A419A37D2}"/>
              </a:ext>
            </a:extLst>
          </p:cNvPr>
          <p:cNvSpPr txBox="1"/>
          <p:nvPr/>
        </p:nvSpPr>
        <p:spPr>
          <a:xfrm>
            <a:off x="796401" y="5125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82D00A8-6557-069E-5D66-838636BC01BD}"/>
              </a:ext>
            </a:extLst>
          </p:cNvPr>
          <p:cNvSpPr txBox="1"/>
          <p:nvPr/>
        </p:nvSpPr>
        <p:spPr>
          <a:xfrm>
            <a:off x="796401" y="1190603"/>
            <a:ext cx="155537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200" b="1" i="0" dirty="0" err="1">
                <a:effectLst/>
              </a:rPr>
              <a:t>Cài</a:t>
            </a:r>
            <a:r>
              <a:rPr lang="en-US" sz="3200" b="1" i="0" dirty="0">
                <a:effectLst/>
              </a:rPr>
              <a:t> </a:t>
            </a:r>
            <a:r>
              <a:rPr lang="en-US" sz="3200" b="1" i="0" dirty="0" err="1">
                <a:effectLst/>
              </a:rPr>
              <a:t>đặt</a:t>
            </a:r>
            <a:r>
              <a:rPr lang="en-US" sz="3200" b="1" i="0" dirty="0">
                <a:effectLst/>
              </a:rPr>
              <a:t> </a:t>
            </a:r>
            <a:r>
              <a:rPr lang="en-US" sz="3200" b="1" i="0" dirty="0" err="1">
                <a:effectLst/>
              </a:rPr>
              <a:t>dịch</a:t>
            </a:r>
            <a:r>
              <a:rPr lang="en-US" sz="3200" b="1" i="0" dirty="0">
                <a:effectLst/>
              </a:rPr>
              <a:t> </a:t>
            </a:r>
            <a:r>
              <a:rPr lang="en-US" sz="3200" b="1" i="0" dirty="0" err="1">
                <a:effectLst/>
              </a:rPr>
              <a:t>vụ</a:t>
            </a:r>
            <a:r>
              <a:rPr lang="en-US" sz="3200" b="1" i="0" dirty="0">
                <a:effectLst/>
              </a:rPr>
              <a:t> DFS</a:t>
            </a:r>
            <a:r>
              <a:rPr lang="en-US" sz="2800" b="0" i="0" dirty="0">
                <a:effectLst/>
              </a:rPr>
              <a:t>:</a:t>
            </a:r>
          </a:p>
          <a:p>
            <a:r>
              <a:rPr lang="en-US" sz="2800" b="0" i="0" dirty="0" err="1">
                <a:effectLst/>
              </a:rPr>
              <a:t>Đối</a:t>
            </a:r>
            <a:r>
              <a:rPr lang="en-US" sz="2800" b="0" i="0" dirty="0">
                <a:effectLst/>
              </a:rPr>
              <a:t> </a:t>
            </a:r>
            <a:r>
              <a:rPr lang="en-US" sz="2800" b="0" i="0" dirty="0" err="1">
                <a:effectLst/>
              </a:rPr>
              <a:t>với</a:t>
            </a:r>
            <a:r>
              <a:rPr lang="en-US" sz="2800" b="0" i="0" dirty="0">
                <a:effectLst/>
              </a:rPr>
              <a:t> </a:t>
            </a:r>
            <a:r>
              <a:rPr lang="en-US" sz="2800" b="0" i="0" dirty="0" err="1">
                <a:effectLst/>
              </a:rPr>
              <a:t>máy</a:t>
            </a:r>
            <a:r>
              <a:rPr lang="en-US" sz="2800" b="0" i="0" dirty="0">
                <a:effectLst/>
              </a:rPr>
              <a:t> DFS-01</a:t>
            </a:r>
            <a:br>
              <a:rPr lang="en-US" sz="2800" dirty="0"/>
            </a:br>
            <a:r>
              <a:rPr lang="vi-VN" sz="2800" dirty="0"/>
              <a:t>lưu ý: không phải đăng nhập bằng tài khoản Administrator của máy DFS-01 mà</a:t>
            </a:r>
          </a:p>
          <a:p>
            <a:r>
              <a:rPr lang="vi-VN" sz="2800" dirty="0"/>
              <a:t>là đăng nhập bằng tài khoản Administrator của DC-01 của miền labtdtu.com</a:t>
            </a:r>
            <a:endParaRPr lang="en-US" sz="2800" dirty="0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BC82A5C-42C0-BCA4-49CD-E08DB34DA597}"/>
              </a:ext>
            </a:extLst>
          </p:cNvPr>
          <p:cNvGrpSpPr/>
          <p:nvPr/>
        </p:nvGrpSpPr>
        <p:grpSpPr>
          <a:xfrm>
            <a:off x="1091524" y="3048722"/>
            <a:ext cx="15741773" cy="7200178"/>
            <a:chOff x="1091524" y="2973200"/>
            <a:chExt cx="15741773" cy="7200178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42DDE06B-B120-FB57-6A88-99E0A5F66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524" y="3028281"/>
              <a:ext cx="5028871" cy="3407788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C150D0A6-9CC4-C882-F421-5F5937FF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3409" y="2973200"/>
              <a:ext cx="5034339" cy="3607943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82D8CF2F-AD92-18D1-AC6C-1D8596F43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6139" y="3019620"/>
              <a:ext cx="4947158" cy="3515747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23F1878E-2B99-8046-8641-FB3294F9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1771" y="6657700"/>
              <a:ext cx="4993631" cy="3508184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15752F96-1AD6-D69E-B175-77EDD4C6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09960" y="6658529"/>
              <a:ext cx="4853802" cy="3506526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169CF53C-74C9-D59E-2BFF-65942F2A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86138" y="6673948"/>
              <a:ext cx="4904175" cy="34994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394922" y="1319040"/>
            <a:ext cx="1768051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DFS Namespace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Tiếp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hành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Namespace </a:t>
            </a:r>
            <a:r>
              <a:rPr lang="en-US" sz="3200" dirty="0" err="1"/>
              <a:t>Server.Chúng</a:t>
            </a:r>
            <a:r>
              <a:rPr lang="en-US" sz="3200" dirty="0"/>
              <a:t> ta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server </a:t>
            </a:r>
            <a:r>
              <a:rPr lang="en-US" sz="3200" dirty="0" err="1"/>
              <a:t>sẽ</a:t>
            </a:r>
            <a:r>
              <a:rPr lang="en-US" sz="3200" dirty="0"/>
              <a:t> host namespace ở </a:t>
            </a:r>
            <a:r>
              <a:rPr lang="en-US" sz="3200" dirty="0" err="1"/>
              <a:t>đây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server DFS-01 </a:t>
            </a:r>
            <a:r>
              <a:rPr lang="en-US" sz="3200" dirty="0" err="1"/>
              <a:t>nên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DFS-01.labtdtu.com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bấm</a:t>
            </a:r>
            <a:r>
              <a:rPr lang="en-US" sz="3200" dirty="0"/>
              <a:t> next.</a:t>
            </a:r>
          </a:p>
          <a:p>
            <a:endParaRPr lang="en-US" sz="3200" b="1" dirty="0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50C003A-A818-33D0-AD66-9213851C195E}"/>
              </a:ext>
            </a:extLst>
          </p:cNvPr>
          <p:cNvGrpSpPr/>
          <p:nvPr/>
        </p:nvGrpSpPr>
        <p:grpSpPr>
          <a:xfrm>
            <a:off x="394922" y="3729284"/>
            <a:ext cx="17457123" cy="4399350"/>
            <a:chOff x="394922" y="3729284"/>
            <a:chExt cx="17457123" cy="4399350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E2FE8311-4CE1-0EAB-92B1-5415D114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22" y="3735697"/>
              <a:ext cx="5763166" cy="4323780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BC13A58F-0126-1081-A0EA-91A814A7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7424" y="3729284"/>
              <a:ext cx="6072737" cy="434867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B0F4328-A37B-AD88-D18A-808E60F17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14899" y="3729284"/>
              <a:ext cx="5437146" cy="43993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471685" y="1319040"/>
            <a:ext cx="174810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DFS Namespace</a:t>
            </a:r>
          </a:p>
          <a:p>
            <a:r>
              <a:rPr lang="en-US" sz="3200" dirty="0"/>
              <a:t>	Ở </a:t>
            </a:r>
            <a:r>
              <a:rPr lang="en-US" sz="3200" dirty="0" err="1"/>
              <a:t>phần</a:t>
            </a:r>
            <a:r>
              <a:rPr lang="en-US" sz="3200" dirty="0"/>
              <a:t> Namespace name and settings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namespace. Ở </a:t>
            </a:r>
            <a:r>
              <a:rPr lang="en-US" sz="3200" dirty="0" err="1"/>
              <a:t>đây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DFS_DATA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bấm</a:t>
            </a:r>
            <a:r>
              <a:rPr lang="en-US" sz="3200" dirty="0"/>
              <a:t> Edit setting</a:t>
            </a:r>
          </a:p>
          <a:p>
            <a:r>
              <a:rPr lang="en-US" sz="3200" dirty="0"/>
              <a:t>Sau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bấm</a:t>
            </a:r>
            <a:r>
              <a:rPr lang="en-US" sz="3200" dirty="0"/>
              <a:t> Edit setting </a:t>
            </a:r>
            <a:r>
              <a:rPr lang="en-US" sz="3200" dirty="0" err="1"/>
              <a:t>chọn</a:t>
            </a:r>
            <a:r>
              <a:rPr lang="en-US" sz="3200" dirty="0"/>
              <a:t> Use custom </a:t>
            </a:r>
            <a:r>
              <a:rPr lang="en-US" sz="3200" dirty="0" err="1"/>
              <a:t>permissions,chọn</a:t>
            </a:r>
            <a:r>
              <a:rPr lang="en-US" sz="3200" dirty="0"/>
              <a:t> Customize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Vì</a:t>
            </a:r>
            <a:r>
              <a:rPr lang="en-US" sz="3200" dirty="0"/>
              <a:t>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thử</a:t>
            </a:r>
            <a:r>
              <a:rPr lang="en-US" sz="3200" dirty="0"/>
              <a:t> </a:t>
            </a:r>
            <a:r>
              <a:rPr lang="en-US" sz="3200" dirty="0" err="1"/>
              <a:t>nghiệm</a:t>
            </a:r>
            <a:r>
              <a:rPr lang="en-US" sz="3200" dirty="0"/>
              <a:t> </a:t>
            </a:r>
            <a:r>
              <a:rPr lang="en-US" sz="3200" dirty="0" err="1"/>
              <a:t>cài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DFS </a:t>
            </a:r>
            <a:r>
              <a:rPr lang="en-US" sz="3200" dirty="0" err="1"/>
              <a:t>nên</a:t>
            </a:r>
            <a:r>
              <a:rPr lang="en-US" sz="3200" dirty="0"/>
              <a:t> ở </a:t>
            </a:r>
            <a:r>
              <a:rPr lang="en-US" sz="3200" dirty="0" err="1"/>
              <a:t>đây</a:t>
            </a:r>
            <a:r>
              <a:rPr lang="en-US" sz="3200" dirty="0"/>
              <a:t> ta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r>
              <a:rPr lang="en-US" sz="3200" dirty="0"/>
              <a:t> Allow Full Control </a:t>
            </a:r>
            <a:r>
              <a:rPr lang="en-US" sz="3200" dirty="0" err="1"/>
              <a:t>cho</a:t>
            </a:r>
            <a:r>
              <a:rPr lang="en-US" sz="3200" dirty="0"/>
              <a:t> user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bấm</a:t>
            </a:r>
            <a:r>
              <a:rPr lang="en-US" sz="3200" dirty="0"/>
              <a:t> ok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D958A9A-B46A-E580-AD57-0BC777D83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2" y="4385922"/>
            <a:ext cx="5240079" cy="423463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A5E1D50C-2C5B-3B84-22F0-D4562CF13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820" y="4385922"/>
            <a:ext cx="5231723" cy="4201454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9F6D4EA-A0D7-1842-AF0E-7C9C80619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0672" y="4052329"/>
            <a:ext cx="3990975" cy="48768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019479D2-F746-D495-33E6-6A303B47A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6088" y="4360567"/>
            <a:ext cx="38862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77589" y="1317366"/>
            <a:ext cx="172751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DFS Namespace</a:t>
            </a:r>
          </a:p>
          <a:p>
            <a:r>
              <a:rPr lang="en-US" sz="3200" dirty="0"/>
              <a:t>	Ở </a:t>
            </a:r>
            <a:r>
              <a:rPr lang="en-US" sz="3200" dirty="0" err="1"/>
              <a:t>đây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đang</a:t>
            </a:r>
            <a:r>
              <a:rPr lang="en-US" sz="3200" dirty="0"/>
              <a:t>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Domain ADDS </a:t>
            </a:r>
            <a:r>
              <a:rPr lang="en-US" sz="3200" dirty="0" err="1"/>
              <a:t>nên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ta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r>
              <a:rPr lang="en-US" sz="3200" dirty="0"/>
              <a:t> Domain-based namespace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bấm</a:t>
            </a:r>
            <a:r>
              <a:rPr lang="en-US" sz="3200" dirty="0"/>
              <a:t> Next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Tiếp</a:t>
            </a:r>
            <a:r>
              <a:rPr lang="en-US" sz="3200" dirty="0"/>
              <a:t> </a:t>
            </a:r>
            <a:r>
              <a:rPr lang="en-US" sz="3200" dirty="0" err="1"/>
              <a:t>tục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r>
              <a:rPr lang="en-US" sz="3200" dirty="0"/>
              <a:t> </a:t>
            </a:r>
            <a:r>
              <a:rPr lang="en-US" sz="3200" dirty="0" err="1"/>
              <a:t>create,sau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tạo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bấm</a:t>
            </a:r>
            <a:r>
              <a:rPr lang="en-US" sz="3200" dirty="0"/>
              <a:t> close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7770A790-58FB-939D-9601-C5977036B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99" y="3927151"/>
            <a:ext cx="5744319" cy="4542945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6FB493E-AAE3-8382-E098-64DFF5FF7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764" y="3953804"/>
            <a:ext cx="5819902" cy="468689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5AEA2962-C61B-9D2D-3AEF-E84A7DB1F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6589" y="3939381"/>
            <a:ext cx="5994932" cy="48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D5904E-94F6-96A6-927F-BFA9EAA24391}"/>
              </a:ext>
            </a:extLst>
          </p:cNvPr>
          <p:cNvGrpSpPr/>
          <p:nvPr/>
        </p:nvGrpSpPr>
        <p:grpSpPr>
          <a:xfrm>
            <a:off x="4159393" y="835037"/>
            <a:ext cx="10071448" cy="7543620"/>
            <a:chOff x="4159393" y="835037"/>
            <a:chExt cx="10071448" cy="7543620"/>
          </a:xfrm>
        </p:grpSpPr>
        <p:pic>
          <p:nvPicPr>
            <p:cNvPr id="291" name="Picture 183">
              <a:extLst>
                <a:ext uri="{FF2B5EF4-FFF2-40B4-BE49-F238E27FC236}">
                  <a16:creationId xmlns:a16="http://schemas.microsoft.com/office/drawing/2014/main" id="{F597792D-0C70-66E5-6117-9CCFB03E0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159393" y="835037"/>
              <a:ext cx="10071448" cy="7543620"/>
            </a:xfrm>
            <a:prstGeom prst="rect">
              <a:avLst/>
            </a:prstGeom>
          </p:spPr>
        </p:pic>
        <p:grpSp>
          <p:nvGrpSpPr>
            <p:cNvPr id="144" name="Group 144"/>
            <p:cNvGrpSpPr/>
            <p:nvPr/>
          </p:nvGrpSpPr>
          <p:grpSpPr>
            <a:xfrm>
              <a:off x="4231559" y="1627646"/>
              <a:ext cx="9388330" cy="6311872"/>
              <a:chOff x="0" y="0"/>
              <a:chExt cx="26415848" cy="11352459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26415848" cy="11352459"/>
              </a:xfrm>
              <a:custGeom>
                <a:avLst/>
                <a:gdLst/>
                <a:ahLst/>
                <a:cxnLst/>
                <a:rect l="l" t="t" r="r" b="b"/>
                <a:pathLst>
                  <a:path w="26415848" h="11352459">
                    <a:moveTo>
                      <a:pt x="2611104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11047659"/>
                    </a:lnTo>
                    <a:cubicBezTo>
                      <a:pt x="0" y="11216570"/>
                      <a:pt x="135890" y="11352459"/>
                      <a:pt x="304800" y="11352459"/>
                    </a:cubicBezTo>
                    <a:lnTo>
                      <a:pt x="26111048" y="11352459"/>
                    </a:lnTo>
                    <a:cubicBezTo>
                      <a:pt x="26279959" y="11352459"/>
                      <a:pt x="26415848" y="11216570"/>
                      <a:pt x="26415848" y="11047659"/>
                    </a:cubicBezTo>
                    <a:lnTo>
                      <a:pt x="26415848" y="304800"/>
                    </a:lnTo>
                    <a:cubicBezTo>
                      <a:pt x="26415848" y="135890"/>
                      <a:pt x="26279959" y="0"/>
                      <a:pt x="26111048" y="0"/>
                    </a:cubicBezTo>
                    <a:close/>
                  </a:path>
                </a:pathLst>
              </a:custGeom>
              <a:solidFill>
                <a:srgbClr val="FFFAF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46" name="Picture 1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643870">
              <a:off x="4385256" y="2264715"/>
              <a:ext cx="371023" cy="527293"/>
            </a:xfrm>
            <a:prstGeom prst="rect">
              <a:avLst/>
            </a:prstGeom>
          </p:spPr>
        </p:pic>
        <p:sp>
          <p:nvSpPr>
            <p:cNvPr id="150" name="TextBox 150"/>
            <p:cNvSpPr txBox="1"/>
            <p:nvPr/>
          </p:nvSpPr>
          <p:spPr>
            <a:xfrm>
              <a:off x="4503661" y="3529629"/>
              <a:ext cx="9280678" cy="3016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vi-VN" altLang="en-US" sz="2800" b="1" dirty="0">
                  <a:solidFill>
                    <a:srgbClr val="000000"/>
                  </a:solidFill>
                </a:rPr>
                <a:t>NHÓM THỰC HIỆN: </a:t>
              </a:r>
              <a:r>
                <a:rPr lang="en-US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vi-VN" altLang="en-US" sz="2800" b="1" dirty="0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vi-VN" altLang="en-US" sz="2800" b="1" dirty="0">
                  <a:solidFill>
                    <a:srgbClr val="000000"/>
                  </a:solidFill>
                </a:rPr>
                <a:t>THÀNH VIÊN: </a:t>
              </a:r>
              <a:r>
                <a:rPr lang="en-US" altLang="en-US" sz="2800" b="1" dirty="0">
                  <a:solidFill>
                    <a:srgbClr val="000000"/>
                  </a:solidFill>
                </a:rPr>
                <a:t>    </a:t>
              </a:r>
              <a:r>
                <a:rPr lang="en-US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HUỲNH MINH PHƯỚC</a:t>
              </a:r>
              <a:r>
                <a:rPr lang="en-US" altLang="en-US" sz="2800" b="1" dirty="0">
                  <a:solidFill>
                    <a:srgbClr val="000000"/>
                  </a:solidFill>
                </a:rPr>
                <a:t> - </a:t>
              </a:r>
              <a:r>
                <a:rPr lang="en-US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52100465</a:t>
              </a:r>
              <a:r>
                <a:rPr lang="en-US" altLang="en-US" sz="2800" b="1" dirty="0">
                  <a:solidFill>
                    <a:srgbClr val="000000"/>
                  </a:solidFill>
                </a:rPr>
                <a:t>				</a:t>
              </a:r>
              <a:r>
                <a:rPr lang="en-US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MẠC GIA HUY - 52100694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	ĐẶNG QUANG VINH - 52100510</a:t>
              </a:r>
              <a:endParaRPr lang="en-US" altLang="en-US" sz="2800" b="1" dirty="0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800" b="1" dirty="0">
                  <a:solidFill>
                    <a:srgbClr val="000000"/>
                  </a:solidFill>
                </a:rPr>
                <a:t>			</a:t>
              </a:r>
              <a:endParaRPr lang="vi-VN" altLang="en-US" sz="2800" b="1" dirty="0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vi-VN" altLang="en-US" sz="2800" b="1" dirty="0">
                  <a:solidFill>
                    <a:srgbClr val="000000"/>
                  </a:solidFill>
                </a:rPr>
                <a:t>LỚP: 21050401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vi-VN" altLang="en-US" sz="2800" b="1" dirty="0">
                  <a:solidFill>
                    <a:srgbClr val="000000"/>
                  </a:solidFill>
                </a:rPr>
                <a:t>KHÓA: 25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619C670-BE6D-3849-E9EA-07A1AC49228B}"/>
                </a:ext>
              </a:extLst>
            </p:cNvPr>
            <p:cNvSpPr txBox="1"/>
            <p:nvPr/>
          </p:nvSpPr>
          <p:spPr>
            <a:xfrm>
              <a:off x="5410200" y="2234783"/>
              <a:ext cx="7772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GIỚI THIỆU THÀNH VIÊN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77589" y="1317366"/>
            <a:ext cx="172751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DFS Namespace</a:t>
            </a:r>
          </a:p>
          <a:p>
            <a:r>
              <a:rPr lang="en-US" sz="3200" dirty="0"/>
              <a:t>	</a:t>
            </a:r>
            <a:r>
              <a:rPr lang="vi-VN" sz="3200" dirty="0"/>
              <a:t>Sau khi close , ở giao diện DFS Management chọn mũi tên dropdown Namespaces và</a:t>
            </a:r>
          </a:p>
          <a:p>
            <a:r>
              <a:rPr lang="vi-VN" sz="3200" dirty="0"/>
              <a:t>chuột phải vào \\labtdtu.com\\DFS_DATA sau đó chọn Add Namespace Server.</a:t>
            </a:r>
          </a:p>
          <a:p>
            <a:r>
              <a:rPr lang="vi-VN" sz="3200" dirty="0"/>
              <a:t>Ở đây ta sẽ nhập tên của server DFS-02 vào.cụ thể ở phần Namespace server nhập</a:t>
            </a:r>
          </a:p>
          <a:p>
            <a:r>
              <a:rPr lang="vi-VN" sz="3200" dirty="0"/>
              <a:t>như sau: DFS-02.labtdtu.com</a:t>
            </a:r>
            <a:endParaRPr lang="en-US" sz="3200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05F34E76-ABA0-D5A5-BBCB-EC6246E9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4" y="3951671"/>
            <a:ext cx="7578755" cy="5423259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A347B58-AF67-3A68-E2AF-966C290D4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931" y="3933040"/>
            <a:ext cx="7806548" cy="55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77589" y="1317366"/>
            <a:ext cx="172751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DFS Namespace</a:t>
            </a:r>
          </a:p>
          <a:p>
            <a:r>
              <a:rPr lang="en-US" sz="3200" dirty="0"/>
              <a:t>	</a:t>
            </a:r>
            <a:r>
              <a:rPr lang="vi-VN" sz="3200" dirty="0"/>
              <a:t>Sau đó chọn Edit settings , Chọn custom permission và Chọn Customize ,sau đó chọn</a:t>
            </a:r>
          </a:p>
          <a:p>
            <a:r>
              <a:rPr lang="vi-VN" sz="3200" dirty="0"/>
              <a:t>Aloow full control và bấm ok</a:t>
            </a:r>
            <a:endParaRPr lang="en-US" sz="3200" dirty="0"/>
          </a:p>
          <a:p>
            <a:r>
              <a:rPr lang="en-US" sz="3200" dirty="0"/>
              <a:t>	</a:t>
            </a:r>
            <a:r>
              <a:rPr lang="vi-VN" sz="3200" dirty="0"/>
              <a:t>Sau khi Customize xong bấm chọn Ok,sau đó chọn tiếp Ok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B43F65B-659B-6004-8418-A2ADD8C3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55" y="3385942"/>
            <a:ext cx="5608936" cy="6163551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E05915D0-76E3-42FB-D1DD-DA2BBEFB3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031" y="3401832"/>
            <a:ext cx="6131008" cy="6231517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185FEE8-5976-7D90-4A14-F31D63127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3810" y="3478183"/>
            <a:ext cx="5318900" cy="608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77589" y="1317366"/>
            <a:ext cx="172751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DFS Namespace</a:t>
            </a:r>
          </a:p>
          <a:p>
            <a:r>
              <a:rPr lang="en-US" sz="3200" dirty="0"/>
              <a:t>	</a:t>
            </a:r>
            <a:r>
              <a:rPr lang="vi-VN" sz="3200" dirty="0"/>
              <a:t>Lúc này nó sẽ thực hiện Add Namespace Server nên ta sẽ chờ cho đến khi hoàn thành</a:t>
            </a:r>
            <a:r>
              <a:rPr lang="en-US" sz="3200" dirty="0"/>
              <a:t>.</a:t>
            </a:r>
          </a:p>
          <a:p>
            <a:r>
              <a:rPr lang="vi-VN" sz="3200" dirty="0"/>
              <a:t>Sau khi Progress hoàn thành Chọn mục Namespace Servers và kiểm tra xem có đủ</a:t>
            </a:r>
          </a:p>
          <a:p>
            <a:r>
              <a:rPr lang="vi-VN" sz="3200" dirty="0"/>
              <a:t>cả DFS-01 và DFS-02 không</a:t>
            </a:r>
            <a:r>
              <a:rPr lang="en-US" sz="3200" dirty="0"/>
              <a:t>.</a:t>
            </a:r>
            <a:endParaRPr lang="vi-VN" sz="3200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30CEA6AE-2F14-4829-3708-76DF7EF04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" y="3514934"/>
            <a:ext cx="7227180" cy="5936137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B4D3D60A-1490-4425-1389-225D0431A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384" y="3589686"/>
            <a:ext cx="95345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7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20" y="1510789"/>
            <a:ext cx="1704576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800" dirty="0"/>
              <a:t>	</a:t>
            </a:r>
            <a:r>
              <a:rPr lang="vi-VN" sz="2800" dirty="0"/>
              <a:t>Trên máy DFS-01 Chọn tool chọn DFS Management.</a:t>
            </a:r>
            <a:r>
              <a:rPr lang="en-US" sz="2800" dirty="0"/>
              <a:t> </a:t>
            </a:r>
            <a:r>
              <a:rPr lang="vi-VN" sz="2800" dirty="0"/>
              <a:t>Sau đó click chuột phải vào</a:t>
            </a:r>
            <a:r>
              <a:rPr lang="en-US" sz="2800" dirty="0"/>
              <a:t> </a:t>
            </a:r>
            <a:r>
              <a:rPr lang="vi-VN" sz="2800" dirty="0"/>
              <a:t>phần Replication.</a:t>
            </a:r>
            <a:r>
              <a:rPr lang="en-US" sz="2800" dirty="0"/>
              <a:t> </a:t>
            </a:r>
            <a:r>
              <a:rPr lang="vi-VN" sz="2800" dirty="0"/>
              <a:t>Chọn New Replication Group.Tiếp tục Chọn Multipurpose relication</a:t>
            </a:r>
            <a:r>
              <a:rPr lang="en-US" sz="2800" dirty="0"/>
              <a:t> </a:t>
            </a:r>
            <a:r>
              <a:rPr lang="vi-VN" sz="2800" dirty="0"/>
              <a:t>group , chọn Next</a:t>
            </a:r>
            <a:endParaRPr lang="en-US" sz="2800" dirty="0"/>
          </a:p>
          <a:p>
            <a:r>
              <a:rPr lang="en-US" sz="2800" dirty="0"/>
              <a:t>	</a:t>
            </a:r>
            <a:r>
              <a:rPr lang="vi-VN" sz="2800" dirty="0"/>
              <a:t>Tại cửa Name and Domain chúng ta đặt tên replication group là DFS Replication và</a:t>
            </a:r>
          </a:p>
          <a:p>
            <a:r>
              <a:rPr lang="vi-VN" sz="2800" dirty="0"/>
              <a:t>kiểm tra đúng tên miền và sau đó chọn Next</a:t>
            </a:r>
          </a:p>
          <a:p>
            <a:r>
              <a:rPr lang="en-US" sz="2800" dirty="0"/>
              <a:t>	</a:t>
            </a:r>
            <a:endParaRPr lang="vi-VN" sz="3200" dirty="0"/>
          </a:p>
          <a:p>
            <a:endParaRPr lang="vi-VN" sz="3200" dirty="0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EB91B29B-E5D0-3F34-1CF8-C37BBE69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72" y="4201064"/>
            <a:ext cx="6248529" cy="4625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3F27AD3B-F213-3F9D-970A-2D307B327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576" y="4159960"/>
            <a:ext cx="5761052" cy="4712165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E5ADB228-FD24-EE5D-C48B-5C794C469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290" y="4201064"/>
            <a:ext cx="5927047" cy="47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20" y="1510789"/>
            <a:ext cx="17045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800" dirty="0"/>
              <a:t>	</a:t>
            </a:r>
            <a:r>
              <a:rPr lang="vi-VN" sz="2800" dirty="0"/>
              <a:t>Tại cửa sổ Replication Group Member chọn Add và nhập tên của 2 server DFS-01 và</a:t>
            </a:r>
            <a:r>
              <a:rPr lang="en-US" sz="2800" dirty="0"/>
              <a:t> </a:t>
            </a:r>
            <a:r>
              <a:rPr lang="vi-VN" sz="2800" dirty="0"/>
              <a:t>DFS-02 vào bấm Check Names sau đó chọn ok.</a:t>
            </a:r>
          </a:p>
          <a:p>
            <a:endParaRPr lang="vi-VN" sz="3200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9B78D8B6-3D6E-24DB-F023-D91B5196A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57" y="3943505"/>
            <a:ext cx="5956067" cy="4805463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C95661D1-C647-4FD9-7942-CE09479A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356" y="3967875"/>
            <a:ext cx="6145530" cy="4805463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6EB73DA3-FC3D-4349-853A-12F4E3978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6886" y="4071217"/>
            <a:ext cx="5888198" cy="47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800" dirty="0"/>
              <a:t>	</a:t>
            </a:r>
            <a:r>
              <a:rPr lang="vi-VN" sz="2800" dirty="0"/>
              <a:t>Sau đó chọn next ,chọn kiểu replication là Full mesh và bấm next</a:t>
            </a:r>
            <a:endParaRPr lang="en-US" sz="2800" dirty="0"/>
          </a:p>
          <a:p>
            <a:r>
              <a:rPr lang="en-US" sz="3200" dirty="0"/>
              <a:t>	</a:t>
            </a:r>
            <a:r>
              <a:rPr lang="vi-VN" sz="2800" dirty="0"/>
              <a:t>Ở đây Bandwidth sẽ chọn kiểu Full ,Tiếp tục chọn next, tại primary member chọn</a:t>
            </a:r>
            <a:r>
              <a:rPr lang="en-US" sz="2800" dirty="0"/>
              <a:t> </a:t>
            </a:r>
            <a:r>
              <a:rPr lang="vi-VN" sz="2800" dirty="0"/>
              <a:t>DFS-01 và chọn next</a:t>
            </a:r>
          </a:p>
          <a:p>
            <a:r>
              <a:rPr lang="en-US" sz="2800" dirty="0"/>
              <a:t>	</a:t>
            </a:r>
            <a:endParaRPr lang="vi-VN" sz="2800" dirty="0"/>
          </a:p>
          <a:p>
            <a:endParaRPr lang="vi-VN" sz="3200" dirty="0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840AA75-27FC-35B6-A5FB-4CC62FB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94" y="3964069"/>
            <a:ext cx="6046032" cy="480175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FFE7FC19-EB34-618D-BBC2-01F0C091A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912" y="3952969"/>
            <a:ext cx="5933098" cy="4779213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03F62C34-F771-9E5C-3B68-04EF23B11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2086" y="3952969"/>
            <a:ext cx="6015914" cy="47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800" dirty="0"/>
              <a:t>	</a:t>
            </a:r>
            <a:r>
              <a:rPr lang="en-US" sz="3200" dirty="0" err="1"/>
              <a:t>Chọn</a:t>
            </a:r>
            <a:r>
              <a:rPr lang="en-US" sz="3200" dirty="0"/>
              <a:t> Add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tại</a:t>
            </a:r>
            <a:r>
              <a:rPr lang="en-US" sz="3200" dirty="0"/>
              <a:t> Local path of folder to replicate </a:t>
            </a:r>
            <a:r>
              <a:rPr lang="en-US" sz="3200" dirty="0" err="1"/>
              <a:t>chọn</a:t>
            </a:r>
            <a:r>
              <a:rPr lang="en-US" sz="3200" dirty="0"/>
              <a:t> Browse</a:t>
            </a:r>
            <a:endParaRPr lang="vi-VN" sz="2800" dirty="0"/>
          </a:p>
          <a:p>
            <a:r>
              <a:rPr lang="en-US" sz="3200" dirty="0"/>
              <a:t>	</a:t>
            </a:r>
            <a: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Bấm Browse chọn C$, Chọn DFSRoots sau đó nhấn Ok</a:t>
            </a:r>
          </a:p>
          <a:p>
            <a:endParaRPr lang="vi-VN" sz="3200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ADB455BF-9011-1E19-CA39-3A54735D4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" y="3636056"/>
            <a:ext cx="6519360" cy="5261078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A926603E-9F64-2F0C-203C-FC9ED5058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242" y="3625163"/>
            <a:ext cx="6600825" cy="531495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3F4B9F61-BAFB-B2A8-DD33-A9FA4AB26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7626" y="3636056"/>
            <a:ext cx="4802714" cy="52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2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400" dirty="0">
                <a:latin typeface="Calibri (Body)"/>
              </a:rPr>
              <a:t>	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next, </a:t>
            </a:r>
            <a:r>
              <a:rPr lang="en-US" sz="2800" dirty="0" err="1">
                <a:latin typeface="Calibri (Body)"/>
              </a:rPr>
              <a:t>sau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đó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Member DFS-02 </a:t>
            </a:r>
            <a:r>
              <a:rPr lang="en-US" sz="2800" dirty="0" err="1">
                <a:latin typeface="Calibri (Body)"/>
              </a:rPr>
              <a:t>và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Edit</a:t>
            </a:r>
          </a:p>
          <a:p>
            <a:r>
              <a:rPr lang="en-US" sz="28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Tại cửa sổ Edit ở phần Membership status chọn Enabled và phần Local path of folder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chọn Browse và chọn đường dẫn tới DFSRoots,sau đó chọn Ok sau đó Chọn Next</a:t>
            </a:r>
            <a:endParaRPr lang="vi-VN" sz="3200" dirty="0"/>
          </a:p>
          <a:p>
            <a:endParaRPr lang="vi-VN" sz="3200" dirty="0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A4ED0FFF-33E1-5884-7F65-5CC9851EB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34" y="3730418"/>
            <a:ext cx="6382316" cy="5138078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677601F2-1E98-1CA4-CFCE-91EC9FC9F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132" y="3730418"/>
            <a:ext cx="6320318" cy="5090129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94409A56-652E-5D1B-4AA6-B278B6300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8109" y="3730418"/>
            <a:ext cx="4563260" cy="51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400" dirty="0">
                <a:latin typeface="Calibri (Body)"/>
              </a:rPr>
              <a:t>	</a:t>
            </a:r>
            <a:r>
              <a:rPr lang="en-US" sz="2800" dirty="0" err="1">
                <a:latin typeface="Calibri (Body)"/>
              </a:rPr>
              <a:t>Kiểm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tra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lại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thông</a:t>
            </a:r>
            <a:r>
              <a:rPr lang="en-US" sz="2800" dirty="0">
                <a:latin typeface="Calibri (Body)"/>
              </a:rPr>
              <a:t> tin </a:t>
            </a:r>
            <a:r>
              <a:rPr lang="en-US" sz="2800" dirty="0" err="1">
                <a:latin typeface="Calibri (Body)"/>
              </a:rPr>
              <a:t>và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create.Sau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khi</a:t>
            </a:r>
            <a:r>
              <a:rPr lang="en-US" sz="2800" dirty="0">
                <a:latin typeface="Calibri (Body)"/>
              </a:rPr>
              <a:t> create </a:t>
            </a:r>
            <a:r>
              <a:rPr lang="en-US" sz="2800" dirty="0" err="1">
                <a:latin typeface="Calibri (Body)"/>
              </a:rPr>
              <a:t>thành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công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sẽ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hiển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thị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cửa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sổthông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báo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thành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công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cài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đặt</a:t>
            </a:r>
            <a:r>
              <a:rPr lang="en-US" sz="2800" dirty="0">
                <a:latin typeface="Calibri (Body)"/>
              </a:rPr>
              <a:t> Replication </a:t>
            </a:r>
            <a:r>
              <a:rPr lang="en-US" sz="2800" dirty="0" err="1">
                <a:latin typeface="Calibri (Body)"/>
              </a:rPr>
              <a:t>và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Close</a:t>
            </a:r>
          </a:p>
          <a:p>
            <a:r>
              <a:rPr lang="en-US" sz="2800" dirty="0">
                <a:latin typeface="Calibri (Body)"/>
              </a:rPr>
              <a:t>	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Ok </a:t>
            </a:r>
            <a:r>
              <a:rPr lang="en-US" sz="2800" dirty="0" err="1">
                <a:latin typeface="Calibri (Body)"/>
              </a:rPr>
              <a:t>khi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có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hộp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thoại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Relication</a:t>
            </a:r>
            <a:r>
              <a:rPr lang="en-US" sz="2800" dirty="0">
                <a:latin typeface="Calibri (Body)"/>
              </a:rPr>
              <a:t> Delay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02433437-8DC6-E9E4-E9D3-A5CD786DC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9" y="3558863"/>
            <a:ext cx="6810375" cy="54102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37A757E-31B7-0F3E-F86F-4D2E77CFF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466" y="3574700"/>
            <a:ext cx="6781800" cy="546735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619CCBE-2061-D568-5557-D4CA7C2DD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7682" y="3968143"/>
            <a:ext cx="60864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400" dirty="0">
                <a:latin typeface="Calibri (Body)"/>
              </a:rPr>
              <a:t>	</a:t>
            </a:r>
            <a:r>
              <a:rPr lang="en-US" sz="2800" dirty="0">
                <a:latin typeface="Calibri (Body)"/>
              </a:rPr>
              <a:t>Sau </a:t>
            </a:r>
            <a:r>
              <a:rPr lang="en-US" sz="2800" dirty="0" err="1">
                <a:latin typeface="Calibri (Body)"/>
              </a:rPr>
              <a:t>khi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cấu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hình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xong</a:t>
            </a:r>
            <a:r>
              <a:rPr lang="en-US" sz="2800" dirty="0">
                <a:latin typeface="Calibri (Body)"/>
              </a:rPr>
              <a:t>. </a:t>
            </a:r>
            <a:r>
              <a:rPr lang="en-US" sz="2800" dirty="0" err="1">
                <a:latin typeface="Calibri (Body)"/>
              </a:rPr>
              <a:t>Chúng</a:t>
            </a:r>
            <a:r>
              <a:rPr lang="en-US" sz="2800" dirty="0">
                <a:latin typeface="Calibri (Body)"/>
              </a:rPr>
              <a:t> ta </a:t>
            </a:r>
            <a:r>
              <a:rPr lang="en-US" sz="2800" dirty="0" err="1">
                <a:latin typeface="Calibri (Body)"/>
              </a:rPr>
              <a:t>cần</a:t>
            </a:r>
            <a:r>
              <a:rPr lang="en-US" sz="2800" dirty="0">
                <a:latin typeface="Calibri (Body)"/>
              </a:rPr>
              <a:t> restart </a:t>
            </a:r>
            <a:r>
              <a:rPr lang="en-US" sz="2800" dirty="0" err="1">
                <a:latin typeface="Calibri (Body)"/>
              </a:rPr>
              <a:t>lại</a:t>
            </a:r>
            <a:r>
              <a:rPr lang="en-US" sz="2800" dirty="0">
                <a:latin typeface="Calibri (Body)"/>
              </a:rPr>
              <a:t> service </a:t>
            </a:r>
            <a:r>
              <a:rPr lang="en-US" sz="2800" dirty="0" err="1">
                <a:latin typeface="Calibri (Body)"/>
              </a:rPr>
              <a:t>Trên</a:t>
            </a:r>
            <a:r>
              <a:rPr lang="en-US" sz="2800" dirty="0">
                <a:latin typeface="Calibri (Body)"/>
              </a:rPr>
              <a:t> server DFS-01 </a:t>
            </a:r>
            <a:r>
              <a:rPr lang="en-US" sz="2800" dirty="0" err="1">
                <a:latin typeface="Calibri (Body)"/>
              </a:rPr>
              <a:t>Vào</a:t>
            </a:r>
            <a:r>
              <a:rPr lang="en-US" sz="2800" dirty="0">
                <a:latin typeface="Calibri (Body)"/>
              </a:rPr>
              <a:t> Server Management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Tools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Services. Sau </a:t>
            </a:r>
            <a:r>
              <a:rPr lang="en-US" sz="2800" dirty="0" err="1">
                <a:latin typeface="Calibri (Body)"/>
              </a:rPr>
              <a:t>đó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tìm</a:t>
            </a:r>
            <a:r>
              <a:rPr lang="en-US" sz="2800" dirty="0">
                <a:latin typeface="Calibri (Body)"/>
              </a:rPr>
              <a:t> 2 service </a:t>
            </a:r>
            <a:r>
              <a:rPr lang="en-US" sz="2800" dirty="0" err="1">
                <a:latin typeface="Calibri (Body)"/>
              </a:rPr>
              <a:t>có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tên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là</a:t>
            </a:r>
            <a:r>
              <a:rPr lang="en-US" sz="2800" dirty="0">
                <a:latin typeface="Calibri (Body)"/>
              </a:rPr>
              <a:t> DFS Namespace </a:t>
            </a:r>
            <a:r>
              <a:rPr lang="en-US" sz="2800" dirty="0" err="1">
                <a:latin typeface="Calibri (Body)"/>
              </a:rPr>
              <a:t>và</a:t>
            </a:r>
            <a:r>
              <a:rPr lang="en-US" sz="2800" dirty="0">
                <a:latin typeface="Calibri (Body)"/>
              </a:rPr>
              <a:t> DFS Replication </a:t>
            </a:r>
            <a:r>
              <a:rPr lang="en-US" sz="2800" dirty="0" err="1">
                <a:latin typeface="Calibri (Body)"/>
              </a:rPr>
              <a:t>và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chuột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phải</a:t>
            </a:r>
            <a:r>
              <a:rPr lang="en-US" sz="2800" dirty="0">
                <a:latin typeface="Calibri (Body)"/>
              </a:rPr>
              <a:t> </a:t>
            </a:r>
            <a:r>
              <a:rPr lang="en-US" sz="2800" dirty="0" err="1">
                <a:latin typeface="Calibri (Body)"/>
              </a:rPr>
              <a:t>chọn</a:t>
            </a:r>
            <a:r>
              <a:rPr lang="en-US" sz="2800" dirty="0">
                <a:latin typeface="Calibri (Body)"/>
              </a:rPr>
              <a:t> restart 2 service </a:t>
            </a:r>
            <a:r>
              <a:rPr lang="en-US" sz="2800" dirty="0" err="1">
                <a:latin typeface="Calibri (Body)"/>
              </a:rPr>
              <a:t>này</a:t>
            </a:r>
            <a:r>
              <a:rPr lang="en-US" sz="2800" dirty="0">
                <a:latin typeface="Calibri (Body)"/>
              </a:rPr>
              <a:t> .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1BF4909F-0152-C62D-9741-3DC2E1455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0" y="3502901"/>
            <a:ext cx="7722381" cy="5618334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DD6C176E-5F70-58D3-8B38-1F03A8042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811" y="3509954"/>
            <a:ext cx="78105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8B8254-554F-2C5B-D5AE-F3CAC9C8D8C9}"/>
              </a:ext>
            </a:extLst>
          </p:cNvPr>
          <p:cNvGrpSpPr/>
          <p:nvPr/>
        </p:nvGrpSpPr>
        <p:grpSpPr>
          <a:xfrm>
            <a:off x="2727000" y="337099"/>
            <a:ext cx="12834000" cy="9612801"/>
            <a:chOff x="2727000" y="337099"/>
            <a:chExt cx="12834000" cy="9612801"/>
          </a:xfrm>
        </p:grpSpPr>
        <p:pic>
          <p:nvPicPr>
            <p:cNvPr id="291" name="Picture 183">
              <a:extLst>
                <a:ext uri="{FF2B5EF4-FFF2-40B4-BE49-F238E27FC236}">
                  <a16:creationId xmlns:a16="http://schemas.microsoft.com/office/drawing/2014/main" id="{F597792D-0C70-66E5-6117-9CCFB03E0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27000" y="337099"/>
              <a:ext cx="12834000" cy="9612801"/>
            </a:xfrm>
            <a:prstGeom prst="rect">
              <a:avLst/>
            </a:prstGeom>
          </p:spPr>
        </p:pic>
        <p:grpSp>
          <p:nvGrpSpPr>
            <p:cNvPr id="144" name="Group 144"/>
            <p:cNvGrpSpPr/>
            <p:nvPr/>
          </p:nvGrpSpPr>
          <p:grpSpPr>
            <a:xfrm>
              <a:off x="3124200" y="1409700"/>
              <a:ext cx="11582400" cy="7924799"/>
              <a:chOff x="0" y="0"/>
              <a:chExt cx="26415848" cy="11352459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26415848" cy="11352459"/>
              </a:xfrm>
              <a:custGeom>
                <a:avLst/>
                <a:gdLst/>
                <a:ahLst/>
                <a:cxnLst/>
                <a:rect l="l" t="t" r="r" b="b"/>
                <a:pathLst>
                  <a:path w="26415848" h="11352459">
                    <a:moveTo>
                      <a:pt x="2611104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11047659"/>
                    </a:lnTo>
                    <a:cubicBezTo>
                      <a:pt x="0" y="11216570"/>
                      <a:pt x="135890" y="11352459"/>
                      <a:pt x="304800" y="11352459"/>
                    </a:cubicBezTo>
                    <a:lnTo>
                      <a:pt x="26111048" y="11352459"/>
                    </a:lnTo>
                    <a:cubicBezTo>
                      <a:pt x="26279959" y="11352459"/>
                      <a:pt x="26415848" y="11216570"/>
                      <a:pt x="26415848" y="11047659"/>
                    </a:cubicBezTo>
                    <a:lnTo>
                      <a:pt x="26415848" y="304800"/>
                    </a:lnTo>
                    <a:cubicBezTo>
                      <a:pt x="26415848" y="135890"/>
                      <a:pt x="26279959" y="0"/>
                      <a:pt x="26111048" y="0"/>
                    </a:cubicBezTo>
                    <a:close/>
                  </a:path>
                </a:pathLst>
              </a:custGeom>
              <a:solidFill>
                <a:srgbClr val="FFFAF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6" name="Picture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78926">
            <a:off x="5618576" y="1867224"/>
            <a:ext cx="371023" cy="527293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619C670-BE6D-3849-E9EA-07A1AC49228B}"/>
              </a:ext>
            </a:extLst>
          </p:cNvPr>
          <p:cNvSpPr txBox="1"/>
          <p:nvPr/>
        </p:nvSpPr>
        <p:spPr>
          <a:xfrm>
            <a:off x="5257800" y="1566466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PHÂN CÔNG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A64094E-715B-0981-C4ED-F150A84F0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97550"/>
              </p:ext>
            </p:extLst>
          </p:nvPr>
        </p:nvGraphicFramePr>
        <p:xfrm>
          <a:off x="3429000" y="3009900"/>
          <a:ext cx="11068050" cy="6089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9350">
                  <a:extLst>
                    <a:ext uri="{9D8B030D-6E8A-4147-A177-3AD203B41FA5}">
                      <a16:colId xmlns:a16="http://schemas.microsoft.com/office/drawing/2014/main" val="3854615592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3136494232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3014785151"/>
                    </a:ext>
                  </a:extLst>
                </a:gridCol>
              </a:tblGrid>
              <a:tr h="1288537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Huỳnh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Minh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Phước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Mạc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Gia Huy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Đặng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Quang Vinh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07082"/>
                  </a:ext>
                </a:extLst>
              </a:tr>
              <a:tr h="480095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thuyết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cách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triển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khai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bằng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powershell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latex</a:t>
                      </a:r>
                    </a:p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thuyết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latex</a:t>
                      </a: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thuyết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5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4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Kiểm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tra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Replication</a:t>
            </a:r>
          </a:p>
          <a:p>
            <a:r>
              <a:rPr lang="en-US" sz="24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Vào máy DC-01 mở file explorers và gõ \\labtdtu.com\DFS_DATA tại ô như hìnhhoặc có thể sử dụng window R và gõ \\labtdtu.com\DFS_DATA. để truy cập vào thư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mục share dữ liệu đã cấu hình trước đó là DFS_DATA</a:t>
            </a:r>
            <a:endParaRPr lang="en-US" sz="2800" dirty="0">
              <a:latin typeface="Calibri (Body)"/>
            </a:endParaRPr>
          </a:p>
          <a:p>
            <a:r>
              <a:rPr lang="en-US" sz="28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Sau khi truy cập được vào thư mục DFS_DATA ta sẽ tạo thư mục DATA và file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dulieu.txt</a:t>
            </a:r>
            <a:endParaRPr lang="en-US" sz="2800" dirty="0">
              <a:latin typeface="Calibri (Body)"/>
            </a:endParaRPr>
          </a:p>
          <a:p>
            <a:endParaRPr lang="en-US" sz="2800" dirty="0">
              <a:latin typeface="Calibri (Body)"/>
            </a:endParaRP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87445BC0-2B29-7EAF-A8C8-242D86A41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842" y="4031178"/>
            <a:ext cx="6655071" cy="461886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3166FD2-3229-A3D9-CB0B-67B5B2195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740" y="5120736"/>
            <a:ext cx="4200525" cy="231457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132266F6-4E15-BA29-B25D-884B9E64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243" y="3981138"/>
            <a:ext cx="6874654" cy="47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9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Kiểm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tra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Kiểm</a:t>
            </a:r>
            <a:r>
              <a:rPr lang="en-US" sz="3200" b="1" dirty="0"/>
              <a:t> </a:t>
            </a:r>
            <a:r>
              <a:rPr lang="en-US" sz="3200" b="1" dirty="0" err="1"/>
              <a:t>tra</a:t>
            </a:r>
            <a:r>
              <a:rPr lang="en-US" sz="3200" b="1" dirty="0"/>
              <a:t> </a:t>
            </a:r>
            <a:r>
              <a:rPr lang="en-US" sz="3200" b="1" dirty="0" err="1"/>
              <a:t>dữ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endParaRPr lang="en-US" sz="3200" b="1" dirty="0"/>
          </a:p>
          <a:p>
            <a:r>
              <a:rPr lang="en-US" sz="24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Sau khi thêm dữ liệu vào thư mục DFS_DATA bây giờ ta sẽ vào máy DFS-01 và máy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DFS-02 và sau đó chọn File Explorers chọn ổ đĩa C , Chọn thư mục DFSRoots , Chọn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thư mục DFS_DATA và xem thì đã có dữ liệu đầy đủ khi lúc nãy tạo ở bên máy DC-01</a:t>
            </a:r>
          </a:p>
          <a:p>
            <a:endParaRPr lang="vi-VN" sz="2800" dirty="0">
              <a:latin typeface="Calibri (Body)"/>
            </a:endParaRPr>
          </a:p>
          <a:p>
            <a:endParaRPr lang="en-US" sz="2800" dirty="0">
              <a:latin typeface="Calibri (Body)"/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A1C1B7AF-59BA-80AA-AF8D-0F8E75D66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790" y="3329737"/>
            <a:ext cx="7021654" cy="5297993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CAC88F07-A14C-885A-30BA-C5ADA5D16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643990"/>
            <a:ext cx="7601180" cy="498374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1CD7CFCD-CB79-8723-45A6-08C8A3B6589F}"/>
              </a:ext>
            </a:extLst>
          </p:cNvPr>
          <p:cNvSpPr txBox="1"/>
          <p:nvPr/>
        </p:nvSpPr>
        <p:spPr>
          <a:xfrm>
            <a:off x="3233263" y="8776212"/>
            <a:ext cx="2419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Trên</a:t>
            </a:r>
            <a:r>
              <a:rPr lang="en-US" sz="3600" dirty="0"/>
              <a:t> DFS-01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1FC8371-17AD-5F3E-F46C-00972B97AA08}"/>
              </a:ext>
            </a:extLst>
          </p:cNvPr>
          <p:cNvSpPr txBox="1"/>
          <p:nvPr/>
        </p:nvSpPr>
        <p:spPr>
          <a:xfrm>
            <a:off x="12496800" y="8776211"/>
            <a:ext cx="2419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Trên</a:t>
            </a:r>
            <a:r>
              <a:rPr lang="en-US" sz="3600" dirty="0"/>
              <a:t> DFS-02</a:t>
            </a:r>
          </a:p>
        </p:txBody>
      </p:sp>
    </p:spTree>
    <p:extLst>
      <p:ext uri="{BB962C8B-B14F-4D97-AF65-F5344CB8AC3E}">
        <p14:creationId xmlns:p14="http://schemas.microsoft.com/office/powerpoint/2010/main" val="23838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6" grpId="0"/>
      <p:bldP spid="19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E54AE5-A252-0E13-C146-89A4791FD8DD}"/>
              </a:ext>
            </a:extLst>
          </p:cNvPr>
          <p:cNvGrpSpPr/>
          <p:nvPr/>
        </p:nvGrpSpPr>
        <p:grpSpPr>
          <a:xfrm>
            <a:off x="0" y="-118548"/>
            <a:ext cx="18288000" cy="10203511"/>
            <a:chOff x="675005" y="0"/>
            <a:chExt cx="16937990" cy="10601325"/>
          </a:xfrm>
        </p:grpSpPr>
        <p:pic>
          <p:nvPicPr>
            <p:cNvPr id="183" name="Picture 1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5005" y="0"/>
              <a:ext cx="16937990" cy="10601325"/>
            </a:xfrm>
            <a:prstGeom prst="rect">
              <a:avLst/>
            </a:prstGeom>
          </p:spPr>
        </p:pic>
        <p:sp>
          <p:nvSpPr>
            <p:cNvPr id="185" name="TextBox 185"/>
            <p:cNvSpPr txBox="1"/>
            <p:nvPr/>
          </p:nvSpPr>
          <p:spPr>
            <a:xfrm>
              <a:off x="4790131" y="868363"/>
              <a:ext cx="7966832" cy="524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Kiểm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tra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cấu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Anton" pitchFamily="2" charset="0"/>
                </a:rPr>
                <a:t>hình</a:t>
              </a:r>
              <a:r>
                <a:rPr lang="en-US" sz="2800" dirty="0">
                  <a:solidFill>
                    <a:srgbClr val="000000"/>
                  </a:solidFill>
                  <a:latin typeface="Anton" pitchFamily="2" charset="0"/>
                </a:rPr>
                <a:t> DFS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275663" y="-444017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8" name="TextBox 192">
            <a:extLst>
              <a:ext uri="{FF2B5EF4-FFF2-40B4-BE49-F238E27FC236}">
                <a16:creationId xmlns:a16="http://schemas.microsoft.com/office/drawing/2014/main" id="{9107FA0C-37AF-BC4D-7863-5CCBDCB9E532}"/>
              </a:ext>
            </a:extLst>
          </p:cNvPr>
          <p:cNvSpPr txBox="1"/>
          <p:nvPr/>
        </p:nvSpPr>
        <p:spPr>
          <a:xfrm>
            <a:off x="407212" y="1350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Triển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khai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Distributed File System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E8F789B-D276-F3EA-FA19-5715885A6622}"/>
              </a:ext>
            </a:extLst>
          </p:cNvPr>
          <p:cNvSpPr txBox="1"/>
          <p:nvPr/>
        </p:nvSpPr>
        <p:spPr>
          <a:xfrm>
            <a:off x="621119" y="1510788"/>
            <a:ext cx="1735442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Kiểm</a:t>
            </a:r>
            <a:r>
              <a:rPr lang="en-US" sz="3200" b="1" dirty="0"/>
              <a:t> </a:t>
            </a:r>
            <a:r>
              <a:rPr lang="en-US" sz="3200" b="1" dirty="0" err="1"/>
              <a:t>tra</a:t>
            </a:r>
            <a:r>
              <a:rPr lang="en-US" sz="3200" b="1" dirty="0"/>
              <a:t> </a:t>
            </a:r>
            <a:r>
              <a:rPr lang="en-US" sz="3200" b="1" dirty="0" err="1"/>
              <a:t>dữ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endParaRPr lang="en-US" sz="3200" b="1" dirty="0"/>
          </a:p>
          <a:p>
            <a:r>
              <a:rPr lang="en-US" sz="24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Để thử tính chịu lỗi(fail over) ta sẽ tắt DFS-01 và kiểm tra lại xem dữ liệu có bị mất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không.</a:t>
            </a:r>
          </a:p>
          <a:p>
            <a:r>
              <a:rPr lang="vi-VN" sz="2800" dirty="0">
                <a:latin typeface="Calibri (Body)"/>
              </a:rPr>
              <a:t>Sau khi shutdown DFS-01.Truy cập vào máy DC-01 và Vào máy DC-01 mở file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explorers và gõ \\labtdtu.com\DFS_DATA tại ô như hình hoặc có thể sử dụng window R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và gõ </a:t>
            </a:r>
            <a:r>
              <a:rPr lang="vi-VN" sz="2800" dirty="0">
                <a:latin typeface="Calibri (Body)"/>
                <a:hlinkClick r:id="rId5" action="ppaction://hlinkfile"/>
              </a:rPr>
              <a:t>\\labtdtu.com\DFS_DATA</a:t>
            </a:r>
            <a:r>
              <a:rPr lang="vi-VN" sz="2800" dirty="0">
                <a:latin typeface="Calibri (Body)"/>
              </a:rPr>
              <a:t>.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Ta thấy được rằng sau khi tắt máy DFS-01 thì khi vào lại thư mục DFS_DATA trên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DC-01 thì dữ liệu và thư mục đã tạo vẫn còn đó</a:t>
            </a:r>
          </a:p>
          <a:p>
            <a:endParaRPr lang="en-US" sz="2800" dirty="0">
              <a:latin typeface="Calibri (Body)"/>
            </a:endParaRP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803CA3F2-6D0B-8608-BFD2-BEA09E2DF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58" y="4785692"/>
            <a:ext cx="7904221" cy="4154421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23FE3500-5F44-7898-7738-AF855D4A4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336" y="4885547"/>
            <a:ext cx="8114764" cy="39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3"/>
          <p:cNvGrpSpPr/>
          <p:nvPr/>
        </p:nvGrpSpPr>
        <p:grpSpPr>
          <a:xfrm>
            <a:off x="385688" y="126587"/>
            <a:ext cx="17744731" cy="10396633"/>
            <a:chOff x="0" y="0"/>
            <a:chExt cx="17235783" cy="15990607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85" name="AutoShape 185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2" name="TextBox 192"/>
          <p:cNvSpPr txBox="1"/>
          <p:nvPr/>
        </p:nvSpPr>
        <p:spPr>
          <a:xfrm>
            <a:off x="796401" y="512523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Powershell</a:t>
            </a:r>
            <a:endParaRPr lang="en-US" sz="3600" b="1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C8697C0-0FE3-7BFC-7B92-3D813C407568}"/>
              </a:ext>
            </a:extLst>
          </p:cNvPr>
          <p:cNvSpPr txBox="1"/>
          <p:nvPr/>
        </p:nvSpPr>
        <p:spPr>
          <a:xfrm>
            <a:off x="1337704" y="1346507"/>
            <a:ext cx="1561259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dịch</a:t>
            </a:r>
            <a:r>
              <a:rPr lang="en-US" sz="4000" b="1" dirty="0"/>
              <a:t> </a:t>
            </a:r>
            <a:r>
              <a:rPr lang="en-US" sz="4000" b="1" dirty="0" err="1"/>
              <a:t>vụ</a:t>
            </a:r>
            <a:r>
              <a:rPr lang="en-US" sz="4000" b="1" dirty="0"/>
              <a:t> AD</a:t>
            </a:r>
          </a:p>
          <a:p>
            <a:r>
              <a:rPr lang="en-US" sz="4000" b="0" i="0" dirty="0">
                <a:effectLst/>
              </a:rPr>
              <a:t>	</a:t>
            </a:r>
            <a:r>
              <a:rPr lang="en-US" sz="3200" b="0" i="0" dirty="0">
                <a:effectLst/>
              </a:rPr>
              <a:t>Do </a:t>
            </a:r>
            <a:r>
              <a:rPr lang="en-US" sz="3200" dirty="0" err="1"/>
              <a:t>phía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mình</a:t>
            </a:r>
            <a:r>
              <a:rPr lang="en-US" sz="3200" dirty="0"/>
              <a:t> </a:t>
            </a:r>
            <a:r>
              <a:rPr lang="en-US" sz="3200" dirty="0" err="1"/>
              <a:t>đã</a:t>
            </a:r>
            <a:r>
              <a:rPr lang="en-US" sz="3200" dirty="0"/>
              <a:t> </a:t>
            </a:r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DFS </a:t>
            </a:r>
            <a:r>
              <a:rPr lang="en-US" sz="3200" dirty="0" err="1"/>
              <a:t>bằng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diện</a:t>
            </a:r>
            <a:r>
              <a:rPr lang="en-US" sz="3200" dirty="0"/>
              <a:t> ở 3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tiên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domain </a:t>
            </a:r>
            <a:r>
              <a:rPr lang="en-US" sz="3200" dirty="0" err="1"/>
              <a:t>là</a:t>
            </a:r>
            <a:r>
              <a:rPr lang="en-US" sz="3200" dirty="0"/>
              <a:t> labtdtu.com</a:t>
            </a:r>
          </a:p>
          <a:p>
            <a:r>
              <a:rPr lang="en-US" sz="3200" dirty="0" err="1"/>
              <a:t>Nên</a:t>
            </a:r>
            <a:r>
              <a:rPr lang="en-US" sz="3200" dirty="0"/>
              <a:t> </a:t>
            </a:r>
            <a:r>
              <a:rPr lang="en-US" sz="3200" dirty="0" err="1"/>
              <a:t>bây</a:t>
            </a:r>
            <a:r>
              <a:rPr lang="en-US" sz="3200" dirty="0"/>
              <a:t> </a:t>
            </a:r>
            <a:r>
              <a:rPr lang="en-US" sz="3200" dirty="0" err="1"/>
              <a:t>giờ</a:t>
            </a:r>
            <a:r>
              <a:rPr lang="en-US" sz="3200" dirty="0"/>
              <a:t> </a:t>
            </a:r>
            <a:r>
              <a:rPr lang="en-US" sz="3200" dirty="0" err="1"/>
              <a:t>mình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cài</a:t>
            </a:r>
            <a:r>
              <a:rPr lang="en-US" sz="3200" dirty="0"/>
              <a:t> 3 </a:t>
            </a:r>
            <a:r>
              <a:rPr lang="en-US" sz="3200" dirty="0" err="1"/>
              <a:t>máy</a:t>
            </a:r>
            <a:r>
              <a:rPr lang="en-US" sz="3200" dirty="0"/>
              <a:t> server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 </a:t>
            </a:r>
            <a:r>
              <a:rPr lang="en-US" sz="3200" dirty="0" err="1"/>
              <a:t>powershell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miền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labtdtu2.com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bảng</a:t>
            </a:r>
            <a:r>
              <a:rPr lang="en-US" sz="3200" dirty="0"/>
              <a:t> </a:t>
            </a:r>
            <a:r>
              <a:rPr lang="en-US" sz="3200" dirty="0" err="1"/>
              <a:t>ip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.</a:t>
            </a:r>
            <a:endParaRPr lang="en-US" sz="4000" b="0" i="0" dirty="0">
              <a:effectLst/>
              <a:latin typeface="Calibri (Body)"/>
            </a:endParaRPr>
          </a:p>
          <a:p>
            <a:r>
              <a:rPr lang="en-US" sz="3200" dirty="0">
                <a:latin typeface="Calibri (Body)"/>
              </a:rPr>
              <a:t>	</a:t>
            </a:r>
            <a:r>
              <a:rPr lang="vi-VN" sz="3200" dirty="0">
                <a:latin typeface="Calibri (Body)"/>
              </a:rPr>
              <a:t>Cài đặt các máy server với bảng thông số cấu hình như sau với DC-01P sẽ là domain</a:t>
            </a:r>
          </a:p>
          <a:p>
            <a:r>
              <a:rPr lang="vi-VN" sz="3200" dirty="0">
                <a:latin typeface="Calibri (Body)"/>
              </a:rPr>
              <a:t>controller với tên miền là labtdtu2.com.Thực hiện cài đặt domain và join domain 2 máy</a:t>
            </a:r>
          </a:p>
          <a:p>
            <a:r>
              <a:rPr lang="vi-VN" sz="3200" dirty="0">
                <a:latin typeface="Calibri (Body)"/>
              </a:rPr>
              <a:t>DFS-01P và DFS-02P vào domain tương tự theo hướng dẫn ở phần giao diện</a:t>
            </a:r>
            <a:endParaRPr lang="en-US" sz="3200" dirty="0">
              <a:latin typeface="Calibri (Body)"/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7C953093-A729-0494-FB67-418D65FC3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296" y="6294720"/>
            <a:ext cx="15214796" cy="35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129540" y="21490"/>
            <a:ext cx="18158460" cy="10180419"/>
            <a:chOff x="0" y="0"/>
            <a:chExt cx="17235783" cy="15990607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91" name="AutoShape 191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5839813" name="TextBox 192">
            <a:extLst>
              <a:ext uri="{FF2B5EF4-FFF2-40B4-BE49-F238E27FC236}">
                <a16:creationId xmlns:a16="http://schemas.microsoft.com/office/drawing/2014/main" id="{486639AE-E30C-AC48-2D5A-22F33AE51D10}"/>
              </a:ext>
            </a:extLst>
          </p:cNvPr>
          <p:cNvSpPr txBox="1"/>
          <p:nvPr/>
        </p:nvSpPr>
        <p:spPr>
          <a:xfrm>
            <a:off x="605734" y="346559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Powershell</a:t>
            </a:r>
            <a:endParaRPr lang="en-US" sz="3600" b="1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595839815" name="TextBox 595839814">
            <a:extLst>
              <a:ext uri="{FF2B5EF4-FFF2-40B4-BE49-F238E27FC236}">
                <a16:creationId xmlns:a16="http://schemas.microsoft.com/office/drawing/2014/main" id="{C0B8ADCA-2099-19C2-A6B6-62B89CB36944}"/>
              </a:ext>
            </a:extLst>
          </p:cNvPr>
          <p:cNvSpPr txBox="1"/>
          <p:nvPr/>
        </p:nvSpPr>
        <p:spPr>
          <a:xfrm>
            <a:off x="672563" y="1406375"/>
            <a:ext cx="171548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Powershell</a:t>
            </a:r>
            <a:r>
              <a:rPr lang="en-US" sz="3200" b="1" dirty="0"/>
              <a:t> DFS-01P:</a:t>
            </a:r>
          </a:p>
          <a:p>
            <a:r>
              <a:rPr lang="en-US" sz="3200" dirty="0"/>
              <a:t>	Sau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cài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server </a:t>
            </a:r>
            <a:r>
              <a:rPr lang="en-US" sz="3200" dirty="0" err="1"/>
              <a:t>và</a:t>
            </a:r>
            <a:r>
              <a:rPr lang="en-US" sz="3200" dirty="0"/>
              <a:t> join domain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. Ở </a:t>
            </a:r>
            <a:r>
              <a:rPr lang="en-US" sz="3200" dirty="0" err="1"/>
              <a:t>máy</a:t>
            </a:r>
            <a:r>
              <a:rPr lang="en-US" sz="3200" dirty="0"/>
              <a:t> DFS-01P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dung file DfsnFS01.ps1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cấu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DFS </a:t>
            </a:r>
            <a:r>
              <a:rPr lang="en-US" sz="3200" dirty="0" err="1"/>
              <a:t>trên</a:t>
            </a:r>
            <a:r>
              <a:rPr lang="en-US" sz="3200" dirty="0"/>
              <a:t> DFS-01P.	Ở </a:t>
            </a:r>
            <a:r>
              <a:rPr lang="en-US" sz="3200" dirty="0" err="1"/>
              <a:t>máy</a:t>
            </a:r>
            <a:r>
              <a:rPr lang="en-US" sz="3200" dirty="0"/>
              <a:t> DFS-02P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dung file ShareFS02.ps1.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tiên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mỗi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DFS-01P </a:t>
            </a:r>
            <a:r>
              <a:rPr lang="en-US" sz="3200" dirty="0" err="1"/>
              <a:t>và</a:t>
            </a:r>
            <a:r>
              <a:rPr lang="en-US" sz="3200" dirty="0"/>
              <a:t> DFS-02P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cùng</a:t>
            </a:r>
            <a:r>
              <a:rPr lang="en-US" sz="3200" dirty="0"/>
              <a:t>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câu</a:t>
            </a:r>
            <a:r>
              <a:rPr lang="en-US" sz="3200" dirty="0"/>
              <a:t> </a:t>
            </a:r>
            <a:r>
              <a:rPr lang="en-US" sz="3200" dirty="0" err="1"/>
              <a:t>lệnh</a:t>
            </a:r>
            <a:r>
              <a:rPr lang="en-US" sz="3200" dirty="0"/>
              <a:t> </a:t>
            </a:r>
            <a:r>
              <a:rPr lang="en-US" sz="3200" b="1" i="1" dirty="0">
                <a:solidFill>
                  <a:srgbClr val="00B0F0"/>
                </a:solidFill>
              </a:rPr>
              <a:t>Install-</a:t>
            </a:r>
            <a:r>
              <a:rPr lang="en-US" sz="3200" b="1" i="1" dirty="0" err="1">
                <a:solidFill>
                  <a:srgbClr val="00B0F0"/>
                </a:solidFill>
              </a:rPr>
              <a:t>WindowsFeature</a:t>
            </a:r>
            <a:endParaRPr lang="en-US" sz="3200" b="1" i="1" dirty="0">
              <a:solidFill>
                <a:srgbClr val="00B0F0"/>
              </a:solidFill>
            </a:endParaRPr>
          </a:p>
          <a:p>
            <a:r>
              <a:rPr lang="en-US" sz="3200" b="1" i="1" dirty="0">
                <a:solidFill>
                  <a:srgbClr val="00B0F0"/>
                </a:solidFill>
              </a:rPr>
              <a:t>"FS-DFS-</a:t>
            </a:r>
            <a:r>
              <a:rPr lang="en-US" sz="3200" b="1" i="1" dirty="0" err="1">
                <a:solidFill>
                  <a:srgbClr val="00B0F0"/>
                </a:solidFill>
              </a:rPr>
              <a:t>Namespace","FS</a:t>
            </a:r>
            <a:r>
              <a:rPr lang="en-US" sz="3200" b="1" i="1" dirty="0">
                <a:solidFill>
                  <a:srgbClr val="00B0F0"/>
                </a:solidFill>
              </a:rPr>
              <a:t>-DFS-Replication" -</a:t>
            </a:r>
            <a:r>
              <a:rPr lang="en-US" sz="3200" b="1" i="1" dirty="0" err="1">
                <a:solidFill>
                  <a:srgbClr val="00B0F0"/>
                </a:solidFill>
              </a:rPr>
              <a:t>IncludeManagementTools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powershell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tải</a:t>
            </a:r>
            <a:r>
              <a:rPr lang="en-US" sz="3200" dirty="0"/>
              <a:t> DFS Namespace </a:t>
            </a:r>
            <a:r>
              <a:rPr lang="en-US" sz="3200" dirty="0" err="1"/>
              <a:t>và</a:t>
            </a:r>
            <a:r>
              <a:rPr lang="en-US" sz="3200" dirty="0"/>
              <a:t> Replication</a:t>
            </a:r>
          </a:p>
        </p:txBody>
      </p:sp>
      <p:pic>
        <p:nvPicPr>
          <p:cNvPr id="595839817" name="Picture 595839816">
            <a:extLst>
              <a:ext uri="{FF2B5EF4-FFF2-40B4-BE49-F238E27FC236}">
                <a16:creationId xmlns:a16="http://schemas.microsoft.com/office/drawing/2014/main" id="{BB73DDDD-3A0A-D783-606E-8547EC9A1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03" y="4507079"/>
            <a:ext cx="7694743" cy="4020464"/>
          </a:xfrm>
          <a:prstGeom prst="rect">
            <a:avLst/>
          </a:prstGeom>
        </p:spPr>
      </p:pic>
      <p:pic>
        <p:nvPicPr>
          <p:cNvPr id="595839819" name="Picture 595839818">
            <a:extLst>
              <a:ext uri="{FF2B5EF4-FFF2-40B4-BE49-F238E27FC236}">
                <a16:creationId xmlns:a16="http://schemas.microsoft.com/office/drawing/2014/main" id="{935C21C9-70B7-9E98-741D-064642F9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84" y="4735322"/>
            <a:ext cx="8610665" cy="3401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83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8398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129540" y="21490"/>
            <a:ext cx="18158460" cy="10180419"/>
            <a:chOff x="0" y="0"/>
            <a:chExt cx="17235783" cy="15990607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91" name="AutoShape 191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5839813" name="TextBox 192">
            <a:extLst>
              <a:ext uri="{FF2B5EF4-FFF2-40B4-BE49-F238E27FC236}">
                <a16:creationId xmlns:a16="http://schemas.microsoft.com/office/drawing/2014/main" id="{486639AE-E30C-AC48-2D5A-22F33AE51D10}"/>
              </a:ext>
            </a:extLst>
          </p:cNvPr>
          <p:cNvSpPr txBox="1"/>
          <p:nvPr/>
        </p:nvSpPr>
        <p:spPr>
          <a:xfrm>
            <a:off x="605734" y="346559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Powershell</a:t>
            </a:r>
            <a:endParaRPr lang="en-US" sz="3600" b="1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595839815" name="TextBox 595839814">
            <a:extLst>
              <a:ext uri="{FF2B5EF4-FFF2-40B4-BE49-F238E27FC236}">
                <a16:creationId xmlns:a16="http://schemas.microsoft.com/office/drawing/2014/main" id="{C0B8ADCA-2099-19C2-A6B6-62B89CB36944}"/>
              </a:ext>
            </a:extLst>
          </p:cNvPr>
          <p:cNvSpPr txBox="1"/>
          <p:nvPr/>
        </p:nvSpPr>
        <p:spPr>
          <a:xfrm>
            <a:off x="672563" y="1406375"/>
            <a:ext cx="17154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Sau </a:t>
            </a:r>
            <a:r>
              <a:rPr lang="en-US" sz="3200" dirty="0" err="1"/>
              <a:t>đó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DFS-01P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lấy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dung file DfsnFS01.ps1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chạy</a:t>
            </a:r>
            <a:endParaRPr lang="en-US" sz="3200" dirty="0"/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162B661B-4A08-32F4-2654-ECE37622C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92" y="3120831"/>
            <a:ext cx="16078482" cy="51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83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83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839813" grpId="0"/>
      <p:bldP spid="5958398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129540" y="21490"/>
            <a:ext cx="18158460" cy="10180419"/>
            <a:chOff x="0" y="0"/>
            <a:chExt cx="17235783" cy="15990607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91" name="AutoShape 191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5839813" name="TextBox 192">
            <a:extLst>
              <a:ext uri="{FF2B5EF4-FFF2-40B4-BE49-F238E27FC236}">
                <a16:creationId xmlns:a16="http://schemas.microsoft.com/office/drawing/2014/main" id="{486639AE-E30C-AC48-2D5A-22F33AE51D10}"/>
              </a:ext>
            </a:extLst>
          </p:cNvPr>
          <p:cNvSpPr txBox="1"/>
          <p:nvPr/>
        </p:nvSpPr>
        <p:spPr>
          <a:xfrm>
            <a:off x="605734" y="346559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Powershell</a:t>
            </a:r>
            <a:endParaRPr lang="en-US" sz="3600" b="1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595839815" name="TextBox 595839814">
            <a:extLst>
              <a:ext uri="{FF2B5EF4-FFF2-40B4-BE49-F238E27FC236}">
                <a16:creationId xmlns:a16="http://schemas.microsoft.com/office/drawing/2014/main" id="{C0B8ADCA-2099-19C2-A6B6-62B89CB36944}"/>
              </a:ext>
            </a:extLst>
          </p:cNvPr>
          <p:cNvSpPr txBox="1"/>
          <p:nvPr/>
        </p:nvSpPr>
        <p:spPr>
          <a:xfrm>
            <a:off x="686431" y="1226504"/>
            <a:ext cx="171548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 (Body)"/>
              </a:rPr>
              <a:t>	T</a:t>
            </a:r>
            <a:r>
              <a:rPr lang="vi-VN" sz="3200" dirty="0">
                <a:latin typeface="Calibri (Body)"/>
              </a:rPr>
              <a:t>rỏ đến thư mục chứ file DfsnFS01.ps1 này. Sau đó mở file với Windows Powershell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ISE và gõ </a:t>
            </a:r>
            <a:r>
              <a:rPr lang="vi-VN" sz="3200" b="1" i="1" dirty="0">
                <a:solidFill>
                  <a:srgbClr val="00B0F0"/>
                </a:solidFill>
                <a:latin typeface="Calibri (Body)"/>
              </a:rPr>
              <a:t>.\tenfile.ps1 – args “ShareName”</a:t>
            </a:r>
          </a:p>
          <a:p>
            <a:r>
              <a:rPr lang="vi-VN" sz="3200" dirty="0">
                <a:latin typeface="Calibri (Body)"/>
              </a:rPr>
              <a:t>Ở đây mình chạy lệnh như sau: </a:t>
            </a:r>
            <a:r>
              <a:rPr lang="vi-VN" sz="3200" b="1" i="1" dirty="0">
                <a:solidFill>
                  <a:srgbClr val="00B0F0"/>
                </a:solidFill>
                <a:latin typeface="Calibri (Body)"/>
              </a:rPr>
              <a:t>.\DfsnFS01.ps1 -args “DATA”</a:t>
            </a:r>
            <a:r>
              <a:rPr lang="vi-VN" sz="3200" dirty="0">
                <a:latin typeface="Calibri (Body)"/>
              </a:rPr>
              <a:t>.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Sau khi run xong sẽ</a:t>
            </a:r>
          </a:p>
          <a:p>
            <a:r>
              <a:rPr lang="vi-VN" sz="3200" dirty="0">
                <a:latin typeface="Calibri (Body)"/>
              </a:rPr>
              <a:t>có một số lỗi đỏ thông báo nhưng không sao hãy đợi đến khi chạy xong file còn lại ở máy</a:t>
            </a:r>
          </a:p>
          <a:p>
            <a:r>
              <a:rPr lang="vi-VN" sz="3200" dirty="0">
                <a:latin typeface="Calibri (Body)"/>
              </a:rPr>
              <a:t>DFS-02P.</a:t>
            </a:r>
            <a:endParaRPr lang="en-US" sz="3200" dirty="0">
              <a:latin typeface="Calibri (Body)"/>
            </a:endParaRP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1FABB337-B408-E088-FC58-5A3DCA7D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04" y="3917939"/>
            <a:ext cx="8838599" cy="6229355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BC61261-4DAC-8E4C-5099-9F9957B96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957" y="3834356"/>
            <a:ext cx="96012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83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83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839813" grpId="0"/>
      <p:bldP spid="5958398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129540" y="21490"/>
            <a:ext cx="18158460" cy="10180419"/>
            <a:chOff x="0" y="0"/>
            <a:chExt cx="17235783" cy="15990607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91" name="AutoShape 191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5839813" name="TextBox 192">
            <a:extLst>
              <a:ext uri="{FF2B5EF4-FFF2-40B4-BE49-F238E27FC236}">
                <a16:creationId xmlns:a16="http://schemas.microsoft.com/office/drawing/2014/main" id="{486639AE-E30C-AC48-2D5A-22F33AE51D10}"/>
              </a:ext>
            </a:extLst>
          </p:cNvPr>
          <p:cNvSpPr txBox="1"/>
          <p:nvPr/>
        </p:nvSpPr>
        <p:spPr>
          <a:xfrm>
            <a:off x="605734" y="346559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Powershell</a:t>
            </a:r>
            <a:endParaRPr lang="en-US" sz="3600" b="1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595839815" name="TextBox 595839814">
            <a:extLst>
              <a:ext uri="{FF2B5EF4-FFF2-40B4-BE49-F238E27FC236}">
                <a16:creationId xmlns:a16="http://schemas.microsoft.com/office/drawing/2014/main" id="{C0B8ADCA-2099-19C2-A6B6-62B89CB36944}"/>
              </a:ext>
            </a:extLst>
          </p:cNvPr>
          <p:cNvSpPr txBox="1"/>
          <p:nvPr/>
        </p:nvSpPr>
        <p:spPr>
          <a:xfrm>
            <a:off x="686431" y="1226504"/>
            <a:ext cx="171548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 (Body)"/>
              </a:rPr>
              <a:t>	</a:t>
            </a:r>
            <a:r>
              <a:rPr lang="vi-VN" sz="3200" dirty="0">
                <a:latin typeface="Calibri (Body)"/>
              </a:rPr>
              <a:t>Sau khi chạy file trên DFS-01P xong trong ổ đĩa C sẽ xuất hiện thư mục share bên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trong thư mục share sẽ có thư mục tên là DATA là nơi chia sẻ dữ liệu.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Hãy tạo một file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txt bên trong này.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A52C2BFD-5FA2-C6B8-2794-2BF42560A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021" y="2539530"/>
            <a:ext cx="10331364" cy="67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83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83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839813" grpId="0"/>
      <p:bldP spid="5958398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129540" y="21490"/>
            <a:ext cx="18158460" cy="10180419"/>
            <a:chOff x="0" y="0"/>
            <a:chExt cx="17235783" cy="15990607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7224"/>
            <a:stretch>
              <a:fillRect/>
            </a:stretch>
          </p:blipFill>
          <p:spPr>
            <a:xfrm>
              <a:off x="0" y="0"/>
              <a:ext cx="17235783" cy="15990607"/>
            </a:xfrm>
            <a:prstGeom prst="rect">
              <a:avLst/>
            </a:prstGeom>
          </p:spPr>
        </p:pic>
        <p:sp>
          <p:nvSpPr>
            <p:cNvPr id="191" name="AutoShape 191"/>
            <p:cNvSpPr/>
            <p:nvPr/>
          </p:nvSpPr>
          <p:spPr>
            <a:xfrm>
              <a:off x="404618" y="1627781"/>
              <a:ext cx="16080404" cy="13988471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5839813" name="TextBox 192">
            <a:extLst>
              <a:ext uri="{FF2B5EF4-FFF2-40B4-BE49-F238E27FC236}">
                <a16:creationId xmlns:a16="http://schemas.microsoft.com/office/drawing/2014/main" id="{486639AE-E30C-AC48-2D5A-22F33AE51D10}"/>
              </a:ext>
            </a:extLst>
          </p:cNvPr>
          <p:cNvSpPr txBox="1"/>
          <p:nvPr/>
        </p:nvSpPr>
        <p:spPr>
          <a:xfrm>
            <a:off x="605734" y="346559"/>
            <a:ext cx="15817173" cy="4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Thực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hiện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bằng</a:t>
            </a:r>
            <a:r>
              <a:rPr lang="en-US" sz="3600" b="1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nton" pitchFamily="2" charset="0"/>
              </a:rPr>
              <a:t>Powershell</a:t>
            </a:r>
            <a:endParaRPr lang="en-US" sz="3600" b="1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595839815" name="TextBox 595839814">
            <a:extLst>
              <a:ext uri="{FF2B5EF4-FFF2-40B4-BE49-F238E27FC236}">
                <a16:creationId xmlns:a16="http://schemas.microsoft.com/office/drawing/2014/main" id="{C0B8ADCA-2099-19C2-A6B6-62B89CB36944}"/>
              </a:ext>
            </a:extLst>
          </p:cNvPr>
          <p:cNvSpPr txBox="1"/>
          <p:nvPr/>
        </p:nvSpPr>
        <p:spPr>
          <a:xfrm>
            <a:off x="546829" y="952588"/>
            <a:ext cx="1715487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vi-VN" sz="3200" b="1" dirty="0">
                <a:latin typeface="Calibri (Body)"/>
              </a:rPr>
              <a:t>Powershell DFS-02P:</a:t>
            </a:r>
          </a:p>
          <a:p>
            <a:r>
              <a:rPr lang="en-US" sz="32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Trỏ đến thư mục chứ file ShareFS02.ps1 này. Sau đó mở file với Windows Powershell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ISE và gõ </a:t>
            </a:r>
            <a:r>
              <a:rPr lang="vi-VN" sz="2800" b="1" i="1" dirty="0">
                <a:solidFill>
                  <a:srgbClr val="00B0F0"/>
                </a:solidFill>
                <a:latin typeface="Calibri (Body)"/>
              </a:rPr>
              <a:t>.\tenfile.ps1 “ShareName”</a:t>
            </a:r>
          </a:p>
          <a:p>
            <a:r>
              <a:rPr lang="en-US" sz="28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Ở đây mình chạy lệnh như sau: </a:t>
            </a:r>
            <a:r>
              <a:rPr lang="vi-VN" sz="2800" b="1" i="1" dirty="0">
                <a:solidFill>
                  <a:srgbClr val="00B0F0"/>
                </a:solidFill>
                <a:latin typeface="Calibri (Body)"/>
              </a:rPr>
              <a:t>.\ShareFS02.ps1 “DATA”</a:t>
            </a:r>
            <a:r>
              <a:rPr lang="vi-VN" sz="2800" dirty="0">
                <a:latin typeface="Calibri (Body)"/>
              </a:rPr>
              <a:t> với DATA là tên thư mục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giống với thư mục đã tạo bên DFS-01P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(a) script (b) Run script</a:t>
            </a:r>
          </a:p>
          <a:p>
            <a:r>
              <a:rPr lang="en-US" sz="2800" dirty="0">
                <a:latin typeface="Calibri (Body)"/>
              </a:rPr>
              <a:t>	</a:t>
            </a:r>
            <a:r>
              <a:rPr lang="vi-VN" sz="2800" dirty="0">
                <a:latin typeface="Calibri (Body)"/>
              </a:rPr>
              <a:t>Sau khi chạy xong trên máy DFS-02P kiểm tra lại bằng cách vào ổ C vào thư mục</a:t>
            </a:r>
            <a:r>
              <a:rPr lang="en-US" sz="2800" dirty="0">
                <a:latin typeface="Calibri (Body)"/>
              </a:rPr>
              <a:t> </a:t>
            </a:r>
            <a:r>
              <a:rPr lang="vi-VN" sz="2800" dirty="0">
                <a:latin typeface="Calibri (Body)"/>
              </a:rPr>
              <a:t>share sẽ hiển ra thư mục DATA chứa dữ liệu là file dulieu.txt đã tạo trên DFS-01P.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BB3C383-6BAA-732B-DB6D-4C2E6100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3" y="4989826"/>
            <a:ext cx="9911563" cy="237397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E1F18BB1-494F-1F6A-5A95-2760EDAB4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965" y="4658088"/>
            <a:ext cx="7548599" cy="528235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F1330E9-201E-658A-F3D7-0F6830BED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193" y="4184242"/>
            <a:ext cx="8401050" cy="57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83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3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83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839813" grpId="0"/>
      <p:bldP spid="5958398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83">
            <a:extLst>
              <a:ext uri="{FF2B5EF4-FFF2-40B4-BE49-F238E27FC236}">
                <a16:creationId xmlns:a16="http://schemas.microsoft.com/office/drawing/2014/main" id="{F597792D-0C70-66E5-6117-9CCFB03E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42219" y="280322"/>
            <a:ext cx="12985607" cy="9726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909133" y="-184321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3257461" y="1252833"/>
            <a:ext cx="11783824" cy="8150397"/>
            <a:chOff x="0" y="0"/>
            <a:chExt cx="26415848" cy="1135245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6415848" cy="11352459"/>
            </a:xfrm>
            <a:custGeom>
              <a:avLst/>
              <a:gdLst/>
              <a:ahLst/>
              <a:cxnLst/>
              <a:rect l="l" t="t" r="r" b="b"/>
              <a:pathLst>
                <a:path w="26415848" h="11352459">
                  <a:moveTo>
                    <a:pt x="2611104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047659"/>
                  </a:lnTo>
                  <a:cubicBezTo>
                    <a:pt x="0" y="11216570"/>
                    <a:pt x="135890" y="11352459"/>
                    <a:pt x="304800" y="11352459"/>
                  </a:cubicBezTo>
                  <a:lnTo>
                    <a:pt x="26111048" y="11352459"/>
                  </a:lnTo>
                  <a:cubicBezTo>
                    <a:pt x="26279959" y="11352459"/>
                    <a:pt x="26415848" y="11216570"/>
                    <a:pt x="26415848" y="11047659"/>
                  </a:cubicBezTo>
                  <a:lnTo>
                    <a:pt x="26415848" y="304800"/>
                  </a:lnTo>
                  <a:cubicBezTo>
                    <a:pt x="26415848" y="135890"/>
                    <a:pt x="26279959" y="0"/>
                    <a:pt x="26111048" y="0"/>
                  </a:cubicBezTo>
                  <a:close/>
                </a:path>
              </a:pathLst>
            </a:cu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851E8EBD-B582-6DCF-B8B0-25047F8D7A8C}"/>
              </a:ext>
            </a:extLst>
          </p:cNvPr>
          <p:cNvSpPr txBox="1"/>
          <p:nvPr/>
        </p:nvSpPr>
        <p:spPr>
          <a:xfrm>
            <a:off x="3499088" y="3263973"/>
            <a:ext cx="1161778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9900" u="sng" dirty="0">
                <a:solidFill>
                  <a:srgbClr val="000000"/>
                </a:solidFill>
                <a:latin typeface="Anton" pitchFamily="2" charset="0"/>
              </a:rPr>
              <a:t>V. KẾT LUẬN</a:t>
            </a:r>
            <a:endParaRPr lang="vi-VN" altLang="en-US" sz="19900" u="sng" dirty="0">
              <a:solidFill>
                <a:srgbClr val="000000"/>
              </a:solidFill>
              <a:latin typeface="Anton" pitchFamily="2" charset="0"/>
            </a:endParaRPr>
          </a:p>
        </p:txBody>
      </p:sp>
      <p:pic>
        <p:nvPicPr>
          <p:cNvPr id="146" name="Picture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43870">
            <a:off x="3474395" y="5874605"/>
            <a:ext cx="371023" cy="5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1" y="1257300"/>
            <a:ext cx="16646750" cy="87630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E4D19D3-59E1-7904-D2C5-65AB1953147B}"/>
              </a:ext>
            </a:extLst>
          </p:cNvPr>
          <p:cNvGrpSpPr/>
          <p:nvPr/>
        </p:nvGrpSpPr>
        <p:grpSpPr>
          <a:xfrm>
            <a:off x="1458315" y="146213"/>
            <a:ext cx="12494380" cy="9653024"/>
            <a:chOff x="1458315" y="146213"/>
            <a:chExt cx="12494380" cy="9653024"/>
          </a:xfrm>
        </p:grpSpPr>
        <p:graphicFrame>
          <p:nvGraphicFramePr>
            <p:cNvPr id="153" name="Diagram 152">
              <a:extLst>
                <a:ext uri="{FF2B5EF4-FFF2-40B4-BE49-F238E27FC236}">
                  <a16:creationId xmlns:a16="http://schemas.microsoft.com/office/drawing/2014/main" id="{F994255C-3ED1-0A7E-72CF-F66013524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0651987"/>
                </p:ext>
              </p:extLst>
            </p:nvPr>
          </p:nvGraphicFramePr>
          <p:xfrm>
            <a:off x="1458315" y="146213"/>
            <a:ext cx="12494380" cy="96530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A88C8DC-CC7B-BD0C-298F-2DA495D45725}"/>
                </a:ext>
              </a:extLst>
            </p:cNvPr>
            <p:cNvSpPr txBox="1"/>
            <p:nvPr/>
          </p:nvSpPr>
          <p:spPr>
            <a:xfrm>
              <a:off x="2761313" y="2396243"/>
              <a:ext cx="13933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rial" panose="020B0604020202020204" pitchFamily="34" charset="0"/>
                  <a:cs typeface="Arial" panose="020B0604020202020204" pitchFamily="34" charset="0"/>
                </a:rPr>
                <a:t>II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728267B-092F-7AAD-8AB8-CC38E9C62F8D}"/>
                </a:ext>
              </a:extLst>
            </p:cNvPr>
            <p:cNvSpPr txBox="1"/>
            <p:nvPr/>
          </p:nvSpPr>
          <p:spPr>
            <a:xfrm>
              <a:off x="2891094" y="4262325"/>
              <a:ext cx="17199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latin typeface="Arial" panose="020B0604020202020204" pitchFamily="34" charset="0"/>
                  <a:cs typeface="Arial" panose="020B0604020202020204" pitchFamily="34" charset="0"/>
                </a:rPr>
                <a:t>III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611A5E3-4FB0-48B3-85C5-4401CC0EDD2A}"/>
                </a:ext>
              </a:extLst>
            </p:cNvPr>
            <p:cNvSpPr txBox="1"/>
            <p:nvPr/>
          </p:nvSpPr>
          <p:spPr>
            <a:xfrm>
              <a:off x="2601065" y="6102693"/>
              <a:ext cx="19190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latin typeface="Arial" panose="020B0604020202020204" pitchFamily="34" charset="0"/>
                  <a:cs typeface="Arial" panose="020B0604020202020204" pitchFamily="34" charset="0"/>
                </a:rPr>
                <a:t>IV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B3A6E02-66B4-182F-03CA-7A0A9F6006A8}"/>
                </a:ext>
              </a:extLst>
            </p:cNvPr>
            <p:cNvSpPr txBox="1"/>
            <p:nvPr/>
          </p:nvSpPr>
          <p:spPr>
            <a:xfrm>
              <a:off x="1849613" y="7891100"/>
              <a:ext cx="5920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25380D-2C3D-A4F8-3AC0-FEDC65A4B443}"/>
                </a:ext>
              </a:extLst>
            </p:cNvPr>
            <p:cNvSpPr txBox="1"/>
            <p:nvPr/>
          </p:nvSpPr>
          <p:spPr>
            <a:xfrm>
              <a:off x="2083279" y="571783"/>
              <a:ext cx="5920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8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778" y="-3841537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1" name="Group 201"/>
          <p:cNvGrpSpPr/>
          <p:nvPr/>
        </p:nvGrpSpPr>
        <p:grpSpPr>
          <a:xfrm>
            <a:off x="553352" y="95716"/>
            <a:ext cx="17245130" cy="9775605"/>
            <a:chOff x="0" y="0"/>
            <a:chExt cx="20628521" cy="13539811"/>
          </a:xfrm>
        </p:grpSpPr>
        <p:pic>
          <p:nvPicPr>
            <p:cNvPr id="202" name="Picture 2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0628521" cy="13539811"/>
            </a:xfrm>
            <a:prstGeom prst="rect">
              <a:avLst/>
            </a:prstGeom>
          </p:spPr>
        </p:pic>
        <p:sp>
          <p:nvSpPr>
            <p:cNvPr id="203" name="AutoShape 203"/>
            <p:cNvSpPr/>
            <p:nvPr/>
          </p:nvSpPr>
          <p:spPr>
            <a:xfrm>
              <a:off x="329719" y="1971716"/>
              <a:ext cx="19969082" cy="11211084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B9CC405-DE09-AB5E-8359-A59FEB19679F}"/>
              </a:ext>
            </a:extLst>
          </p:cNvPr>
          <p:cNvGrpSpPr/>
          <p:nvPr/>
        </p:nvGrpSpPr>
        <p:grpSpPr>
          <a:xfrm>
            <a:off x="3980858" y="830004"/>
            <a:ext cx="14422014" cy="7880120"/>
            <a:chOff x="5678196" y="653467"/>
            <a:chExt cx="14422014" cy="7880120"/>
          </a:xfrm>
        </p:grpSpPr>
        <p:grpSp>
          <p:nvGrpSpPr>
            <p:cNvPr id="190" name="Group 190"/>
            <p:cNvGrpSpPr/>
            <p:nvPr/>
          </p:nvGrpSpPr>
          <p:grpSpPr>
            <a:xfrm>
              <a:off x="12681469" y="5618997"/>
              <a:ext cx="1689988" cy="639834"/>
              <a:chOff x="0" y="229909"/>
              <a:chExt cx="2253318" cy="853112"/>
            </a:xfrm>
          </p:grpSpPr>
          <p:sp>
            <p:nvSpPr>
              <p:cNvPr id="193" name="TextBox 193"/>
              <p:cNvSpPr txBox="1"/>
              <p:nvPr/>
            </p:nvSpPr>
            <p:spPr>
              <a:xfrm>
                <a:off x="0" y="279824"/>
                <a:ext cx="918239" cy="5201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:r>
                  <a:rPr lang="en-US" sz="2400" dirty="0">
                    <a:solidFill>
                      <a:srgbClr val="000000"/>
                    </a:solidFill>
                    <a:latin typeface="Now"/>
                  </a:rPr>
                  <a:t> </a:t>
                </a:r>
              </a:p>
            </p:txBody>
          </p:sp>
          <p:sp>
            <p:nvSpPr>
              <p:cNvPr id="195" name="TextBox 195"/>
              <p:cNvSpPr txBox="1"/>
              <p:nvPr/>
            </p:nvSpPr>
            <p:spPr>
              <a:xfrm>
                <a:off x="1278786" y="229909"/>
                <a:ext cx="210725" cy="3001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0"/>
                  </a:lnSpc>
                </a:pPr>
                <a:endParaRPr lang="en-US" sz="1400" dirty="0">
                  <a:solidFill>
                    <a:srgbClr val="000000"/>
                  </a:solidFill>
                  <a:latin typeface="Now"/>
                </a:endParaRPr>
              </a:p>
            </p:txBody>
          </p:sp>
          <p:sp>
            <p:nvSpPr>
              <p:cNvPr id="196" name="TextBox 196"/>
              <p:cNvSpPr txBox="1"/>
              <p:nvPr/>
            </p:nvSpPr>
            <p:spPr>
              <a:xfrm>
                <a:off x="2042593" y="229909"/>
                <a:ext cx="210725" cy="3001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0"/>
                  </a:lnSpc>
                </a:pPr>
                <a:endParaRPr lang="en-US" sz="1400" dirty="0">
                  <a:solidFill>
                    <a:srgbClr val="000000"/>
                  </a:solidFill>
                  <a:latin typeface="Now"/>
                </a:endParaRPr>
              </a:p>
            </p:txBody>
          </p:sp>
          <p:sp>
            <p:nvSpPr>
              <p:cNvPr id="197" name="TextBox 197"/>
              <p:cNvSpPr txBox="1"/>
              <p:nvPr/>
            </p:nvSpPr>
            <p:spPr>
              <a:xfrm>
                <a:off x="1278786" y="782878"/>
                <a:ext cx="210725" cy="3001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0"/>
                  </a:lnSpc>
                </a:pPr>
                <a:endParaRPr lang="en-US" sz="1400" dirty="0">
                  <a:solidFill>
                    <a:srgbClr val="000000"/>
                  </a:solidFill>
                  <a:latin typeface="Now"/>
                </a:endParaRPr>
              </a:p>
            </p:txBody>
          </p:sp>
          <p:sp>
            <p:nvSpPr>
              <p:cNvPr id="198" name="TextBox 198"/>
              <p:cNvSpPr txBox="1"/>
              <p:nvPr/>
            </p:nvSpPr>
            <p:spPr>
              <a:xfrm>
                <a:off x="2042593" y="782878"/>
                <a:ext cx="210725" cy="3001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20"/>
                  </a:lnSpc>
                </a:pPr>
                <a:endParaRPr lang="en-US" sz="1400" dirty="0">
                  <a:solidFill>
                    <a:srgbClr val="000000"/>
                  </a:solidFill>
                  <a:latin typeface="Now"/>
                </a:endParaRPr>
              </a:p>
            </p:txBody>
          </p:sp>
        </p:grpSp>
        <p:pic>
          <p:nvPicPr>
            <p:cNvPr id="205" name="Picture 2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787620">
              <a:off x="18653499" y="7155266"/>
              <a:ext cx="1446711" cy="1378321"/>
            </a:xfrm>
            <a:prstGeom prst="rect">
              <a:avLst/>
            </a:prstGeom>
          </p:spPr>
        </p:pic>
        <p:sp>
          <p:nvSpPr>
            <p:cNvPr id="204" name="AutoShape 204"/>
            <p:cNvSpPr/>
            <p:nvPr/>
          </p:nvSpPr>
          <p:spPr>
            <a:xfrm>
              <a:off x="5867052" y="5799188"/>
              <a:ext cx="1044381" cy="0"/>
            </a:xfrm>
            <a:prstGeom prst="line">
              <a:avLst/>
            </a:prstGeom>
            <a:ln w="19050" cap="rnd">
              <a:solidFill>
                <a:srgbClr val="FAAE54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99" name="Picture 19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2651441">
              <a:off x="5678196" y="654230"/>
              <a:ext cx="710128" cy="939872"/>
            </a:xfrm>
            <a:prstGeom prst="rect">
              <a:avLst/>
            </a:prstGeom>
          </p:spPr>
        </p:pic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28A323E-1A73-D408-11E6-E3E62264AF56}"/>
                </a:ext>
              </a:extLst>
            </p:cNvPr>
            <p:cNvSpPr txBox="1"/>
            <p:nvPr/>
          </p:nvSpPr>
          <p:spPr>
            <a:xfrm>
              <a:off x="5961330" y="653467"/>
              <a:ext cx="9269360" cy="603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nton" pitchFamily="2" charset="0"/>
                </a:rPr>
                <a:t>KẾT LUẬN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28EC4846-5910-E74E-36A8-9F85935E883D}"/>
              </a:ext>
            </a:extLst>
          </p:cNvPr>
          <p:cNvSpPr txBox="1"/>
          <p:nvPr/>
        </p:nvSpPr>
        <p:spPr>
          <a:xfrm>
            <a:off x="932821" y="1502176"/>
            <a:ext cx="1629470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dirty="0">
                <a:latin typeface="Calibri (Body)"/>
              </a:rPr>
              <a:t>Kết quả đạt được</a:t>
            </a:r>
          </a:p>
          <a:p>
            <a:r>
              <a:rPr lang="en-US" sz="3200" dirty="0">
                <a:latin typeface="Calibri (Body)"/>
              </a:rPr>
              <a:t>	+</a:t>
            </a:r>
            <a:r>
              <a:rPr lang="vi-VN" sz="3200" dirty="0">
                <a:latin typeface="Calibri (Body)"/>
              </a:rPr>
              <a:t>Triển khai thành công DFS trên window server 2022.</a:t>
            </a:r>
          </a:p>
          <a:p>
            <a:r>
              <a:rPr lang="en-US" sz="3200" dirty="0">
                <a:latin typeface="Calibri (Body)"/>
              </a:rPr>
              <a:t>	+</a:t>
            </a:r>
            <a:r>
              <a:rPr lang="vi-VN" sz="3200" dirty="0">
                <a:latin typeface="Calibri (Body)"/>
              </a:rPr>
              <a:t>Trải nghiệm một số tính năng, giải pháp mà DFS cung cấp</a:t>
            </a:r>
          </a:p>
          <a:p>
            <a:r>
              <a:rPr lang="en-US" sz="3200" dirty="0">
                <a:latin typeface="Calibri (Body)"/>
              </a:rPr>
              <a:t>	+</a:t>
            </a:r>
            <a:r>
              <a:rPr lang="vi-VN" sz="3200" dirty="0">
                <a:latin typeface="Calibri (Body)"/>
              </a:rPr>
              <a:t>Tìm hiểu,bổ sung kiến thức mới về DFS - một dịch vụ quan trọng trong hệ sinh thái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của Window Server.</a:t>
            </a:r>
            <a:endParaRPr lang="en-US" sz="3200" dirty="0">
              <a:latin typeface="Calibri (Body)"/>
            </a:endParaRPr>
          </a:p>
          <a:p>
            <a:r>
              <a:rPr lang="vi-VN" sz="3200" b="1" dirty="0">
                <a:latin typeface="Calibri (Body)"/>
              </a:rPr>
              <a:t>Bài học nhận được</a:t>
            </a:r>
          </a:p>
          <a:p>
            <a:r>
              <a:rPr lang="en-US" sz="3200" dirty="0">
                <a:latin typeface="Calibri (Body)"/>
              </a:rPr>
              <a:t>	+</a:t>
            </a:r>
            <a:r>
              <a:rPr lang="vi-VN" sz="3200" dirty="0">
                <a:latin typeface="Calibri (Body)"/>
              </a:rPr>
              <a:t>Kỹ Năng Triển Khai Hệ Thống: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Biết được quy trình triển khai DFS trên Window Server, từ cấu hình đến quản lý hệ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thống.</a:t>
            </a:r>
          </a:p>
          <a:p>
            <a:r>
              <a:rPr lang="en-US" sz="3200" dirty="0">
                <a:latin typeface="Calibri (Body)"/>
              </a:rPr>
              <a:t>	+</a:t>
            </a:r>
            <a:r>
              <a:rPr lang="vi-VN" sz="3200" dirty="0">
                <a:latin typeface="Calibri (Body)"/>
              </a:rPr>
              <a:t>Có kiến thức về DFS: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Biết được về các tính năng như chia tải và chịu lỗi, giúp bạn xử lý các sự cố trong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quản lý và phân phối dữ liệu.</a:t>
            </a:r>
          </a:p>
          <a:p>
            <a:r>
              <a:rPr lang="vi-VN" sz="3200" b="1" dirty="0">
                <a:latin typeface="Calibri (Body)"/>
              </a:rPr>
              <a:t>Một số hạn chế</a:t>
            </a:r>
          </a:p>
          <a:p>
            <a:r>
              <a:rPr lang="en-US" sz="3200" dirty="0">
                <a:latin typeface="Calibri (Body)"/>
              </a:rPr>
              <a:t>	</a:t>
            </a:r>
            <a:r>
              <a:rPr lang="vi-VN" sz="3200" dirty="0">
                <a:latin typeface="Calibri (Body)"/>
              </a:rPr>
              <a:t>Dù triển khai thành công DFS trên window server 2022 tuy nhiên ở phần thực hiện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cấu hình,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quản lý DFS sử dụng powershell vẫn chưa hoàn thiện và vẫn còn nhiều lỗi.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Một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số lỗi như không thể truy cập thư mục chia sẻ dữ liệu chung từ máy DC được mà chỉ có</a:t>
            </a:r>
            <a:r>
              <a:rPr lang="en-US" sz="3200" dirty="0">
                <a:latin typeface="Calibri (Body)"/>
              </a:rPr>
              <a:t> </a:t>
            </a:r>
            <a:r>
              <a:rPr lang="vi-VN" sz="3200" dirty="0">
                <a:latin typeface="Calibri (Body)"/>
              </a:rPr>
              <a:t>2 máy File Server được cấu hình DFS mới có thể truy xuất được.</a:t>
            </a:r>
            <a:endParaRPr lang="en-US" sz="3200" dirty="0"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CB6DB794-B812-80B9-47A9-2C68BEE5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05000" y="-33184"/>
            <a:ext cx="15511643" cy="1018127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345621" y="2933700"/>
            <a:ext cx="14630400" cy="4883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DISTRIBUTED FILE SYSTEM (DFS)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Windows Server 2022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sót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CB6DB794-B812-80B9-47A9-2C68BEE5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05000" y="-33184"/>
            <a:ext cx="15511643" cy="1018127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345621" y="4334240"/>
            <a:ext cx="14630400" cy="161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8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</a:t>
            </a:r>
            <a:endParaRPr 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83">
            <a:extLst>
              <a:ext uri="{FF2B5EF4-FFF2-40B4-BE49-F238E27FC236}">
                <a16:creationId xmlns:a16="http://schemas.microsoft.com/office/drawing/2014/main" id="{F597792D-0C70-66E5-6117-9CCFB03E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942219" y="280322"/>
            <a:ext cx="12985607" cy="9726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909133" y="-184321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3257461" y="1252833"/>
            <a:ext cx="11783824" cy="8150397"/>
            <a:chOff x="0" y="0"/>
            <a:chExt cx="26415848" cy="1135245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6415848" cy="11352459"/>
            </a:xfrm>
            <a:custGeom>
              <a:avLst/>
              <a:gdLst/>
              <a:ahLst/>
              <a:cxnLst/>
              <a:rect l="l" t="t" r="r" b="b"/>
              <a:pathLst>
                <a:path w="26415848" h="11352459">
                  <a:moveTo>
                    <a:pt x="2611104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047659"/>
                  </a:lnTo>
                  <a:cubicBezTo>
                    <a:pt x="0" y="11216570"/>
                    <a:pt x="135890" y="11352459"/>
                    <a:pt x="304800" y="11352459"/>
                  </a:cubicBezTo>
                  <a:lnTo>
                    <a:pt x="26111048" y="11352459"/>
                  </a:lnTo>
                  <a:cubicBezTo>
                    <a:pt x="26279959" y="11352459"/>
                    <a:pt x="26415848" y="11216570"/>
                    <a:pt x="26415848" y="11047659"/>
                  </a:cubicBezTo>
                  <a:lnTo>
                    <a:pt x="26415848" y="304800"/>
                  </a:lnTo>
                  <a:cubicBezTo>
                    <a:pt x="26415848" y="135890"/>
                    <a:pt x="26279959" y="0"/>
                    <a:pt x="26111048" y="0"/>
                  </a:cubicBezTo>
                  <a:close/>
                </a:path>
              </a:pathLst>
            </a:cu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6" name="Picture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43870">
            <a:off x="4678261" y="6528454"/>
            <a:ext cx="371023" cy="52729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51E8EBD-B582-6DCF-B8B0-25047F8D7A8C}"/>
              </a:ext>
            </a:extLst>
          </p:cNvPr>
          <p:cNvSpPr txBox="1"/>
          <p:nvPr/>
        </p:nvSpPr>
        <p:spPr>
          <a:xfrm>
            <a:off x="3656552" y="3278925"/>
            <a:ext cx="1161778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9900" u="sng" dirty="0">
                <a:solidFill>
                  <a:srgbClr val="000000"/>
                </a:solidFill>
                <a:latin typeface="Anton" pitchFamily="2" charset="0"/>
              </a:rPr>
              <a:t>I. GIỚI THIỆU</a:t>
            </a:r>
            <a:endParaRPr lang="vi-VN" altLang="en-US" sz="19900" u="sng" dirty="0">
              <a:solidFill>
                <a:srgbClr val="000000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4219" y="-1866900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C7842FA-B8D6-1AC4-9C5C-9E8DA2FF4F41}"/>
              </a:ext>
            </a:extLst>
          </p:cNvPr>
          <p:cNvGrpSpPr/>
          <p:nvPr/>
        </p:nvGrpSpPr>
        <p:grpSpPr>
          <a:xfrm>
            <a:off x="10762791" y="1232614"/>
            <a:ext cx="7453307" cy="8033764"/>
            <a:chOff x="10762791" y="1232614"/>
            <a:chExt cx="7453307" cy="8033764"/>
          </a:xfrm>
        </p:grpSpPr>
        <p:pic>
          <p:nvPicPr>
            <p:cNvPr id="179" name="Picture 183">
              <a:extLst>
                <a:ext uri="{FF2B5EF4-FFF2-40B4-BE49-F238E27FC236}">
                  <a16:creationId xmlns:a16="http://schemas.microsoft.com/office/drawing/2014/main" id="{A1F05173-1792-E8F6-E8F8-F3E854637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762791" y="1232614"/>
              <a:ext cx="7453307" cy="8033764"/>
            </a:xfrm>
            <a:prstGeom prst="rect">
              <a:avLst/>
            </a:prstGeom>
          </p:spPr>
        </p:pic>
        <p:grpSp>
          <p:nvGrpSpPr>
            <p:cNvPr id="163" name="Group 163"/>
            <p:cNvGrpSpPr/>
            <p:nvPr/>
          </p:nvGrpSpPr>
          <p:grpSpPr>
            <a:xfrm>
              <a:off x="11487889" y="2126413"/>
              <a:ext cx="5893037" cy="6554822"/>
              <a:chOff x="0" y="0"/>
              <a:chExt cx="16890770" cy="19832714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16890771" cy="19832713"/>
              </a:xfrm>
              <a:custGeom>
                <a:avLst/>
                <a:gdLst/>
                <a:ahLst/>
                <a:cxnLst/>
                <a:rect l="l" t="t" r="r" b="b"/>
                <a:pathLst>
                  <a:path w="16890771" h="19832713">
                    <a:moveTo>
                      <a:pt x="1658597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19527913"/>
                    </a:lnTo>
                    <a:cubicBezTo>
                      <a:pt x="0" y="19696824"/>
                      <a:pt x="135890" y="19832713"/>
                      <a:pt x="304800" y="19832713"/>
                    </a:cubicBezTo>
                    <a:lnTo>
                      <a:pt x="16585971" y="19832713"/>
                    </a:lnTo>
                    <a:cubicBezTo>
                      <a:pt x="16754880" y="19832713"/>
                      <a:pt x="16890771" y="19696824"/>
                      <a:pt x="16890771" y="19527913"/>
                    </a:cubicBezTo>
                    <a:lnTo>
                      <a:pt x="16890771" y="304800"/>
                    </a:lnTo>
                    <a:cubicBezTo>
                      <a:pt x="16890771" y="135890"/>
                      <a:pt x="16754880" y="0"/>
                      <a:pt x="16585971" y="0"/>
                    </a:cubicBezTo>
                    <a:close/>
                  </a:path>
                </a:pathLst>
              </a:custGeom>
              <a:solidFill>
                <a:srgbClr val="FFFAF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8" name="Picture 1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171745" y="2198273"/>
              <a:ext cx="552850" cy="526715"/>
            </a:xfrm>
            <a:prstGeom prst="rect">
              <a:avLst/>
            </a:prstGeom>
          </p:spPr>
        </p:pic>
        <p:sp>
          <p:nvSpPr>
            <p:cNvPr id="171" name="TextBox 171"/>
            <p:cNvSpPr txBox="1"/>
            <p:nvPr/>
          </p:nvSpPr>
          <p:spPr>
            <a:xfrm>
              <a:off x="12075435" y="2531412"/>
              <a:ext cx="5178982" cy="56561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1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b="1" i="0" dirty="0" err="1">
                  <a:effectLst/>
                  <a:latin typeface="Arial" panose="020B0604020202020204" pitchFamily="34" charset="0"/>
                </a:rPr>
                <a:t>Mục</a:t>
              </a:r>
              <a:r>
                <a:rPr lang="en-US" sz="2800" b="1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1" i="0" dirty="0" err="1">
                  <a:effectLst/>
                  <a:latin typeface="Arial" panose="020B0604020202020204" pitchFamily="34" charset="0"/>
                </a:rPr>
                <a:t>tiêu</a:t>
              </a:r>
              <a:endParaRPr lang="en-US" sz="2800" b="1" i="0" dirty="0">
                <a:effectLst/>
                <a:latin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Triển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Khai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Hiệu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Quả</a:t>
              </a:r>
              <a:endParaRPr lang="en-US" sz="2800" dirty="0">
                <a:latin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vi-VN" sz="2800" b="0" i="0" dirty="0">
                  <a:effectLst/>
                  <a:latin typeface="Arial" panose="020B0604020202020204" pitchFamily="34" charset="0"/>
                </a:rPr>
                <a:t>Cấu Hình Tối Ưu</a:t>
              </a:r>
              <a:endParaRPr lang="en-US" sz="2800" b="0" i="0" dirty="0">
                <a:effectLst/>
                <a:latin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Đảm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Bảo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Khả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Năng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Dự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Phòng</a:t>
              </a:r>
              <a:endParaRPr lang="en-US" sz="2800" dirty="0">
                <a:latin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1">
                <a:lnSpc>
                  <a:spcPct val="150000"/>
                </a:lnSpc>
                <a:spcBef>
                  <a:spcPct val="0"/>
                </a:spcBef>
              </a:pPr>
              <a:r>
                <a:rPr lang="vi-VN" sz="2800" b="1" i="0" dirty="0">
                  <a:effectLst/>
                  <a:latin typeface="Arial" panose="020B0604020202020204" pitchFamily="34" charset="0"/>
                </a:rPr>
                <a:t>Phương pháp</a:t>
              </a:r>
              <a:endParaRPr lang="en-US" sz="2800" b="1" i="0" dirty="0">
                <a:effectLst/>
                <a:latin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Nghiên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cứu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lý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thuyết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endParaRPr lang="en-US" sz="2800" dirty="0">
                <a:latin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Thực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Hiện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Thử</a:t>
              </a:r>
              <a:r>
                <a:rPr lang="en-US" sz="2800" b="0" i="0" dirty="0">
                  <a:effectLst/>
                  <a:latin typeface="Arial" panose="020B0604020202020204" pitchFamily="34" charset="0"/>
                </a:rPr>
                <a:t> </a:t>
              </a:r>
              <a:r>
                <a:rPr lang="en-US" sz="2800" b="0" i="0" dirty="0" err="1">
                  <a:effectLst/>
                  <a:latin typeface="Arial" panose="020B0604020202020204" pitchFamily="34" charset="0"/>
                </a:rPr>
                <a:t>Nghiệm</a:t>
              </a:r>
              <a:br>
                <a:rPr lang="en-US" sz="2400" dirty="0"/>
              </a:br>
              <a:endPara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6D7AB21-FFEC-6C4A-453B-74346D7A0ED8}"/>
              </a:ext>
            </a:extLst>
          </p:cNvPr>
          <p:cNvGrpSpPr/>
          <p:nvPr/>
        </p:nvGrpSpPr>
        <p:grpSpPr>
          <a:xfrm>
            <a:off x="170413" y="2622598"/>
            <a:ext cx="10438955" cy="5604732"/>
            <a:chOff x="104319" y="1504395"/>
            <a:chExt cx="10438955" cy="5604732"/>
          </a:xfrm>
        </p:grpSpPr>
        <p:pic>
          <p:nvPicPr>
            <p:cNvPr id="180" name="Picture 183">
              <a:extLst>
                <a:ext uri="{FF2B5EF4-FFF2-40B4-BE49-F238E27FC236}">
                  <a16:creationId xmlns:a16="http://schemas.microsoft.com/office/drawing/2014/main" id="{93118F6E-453B-E11E-8562-8C3A8960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4319" y="1504395"/>
              <a:ext cx="10438955" cy="5604732"/>
            </a:xfrm>
            <a:prstGeom prst="rect">
              <a:avLst/>
            </a:prstGeom>
          </p:spPr>
        </p:pic>
        <p:grpSp>
          <p:nvGrpSpPr>
            <p:cNvPr id="166" name="Group 166"/>
            <p:cNvGrpSpPr/>
            <p:nvPr/>
          </p:nvGrpSpPr>
          <p:grpSpPr>
            <a:xfrm>
              <a:off x="833894" y="2059777"/>
              <a:ext cx="8958517" cy="4580021"/>
              <a:chOff x="1009251" y="613628"/>
              <a:chExt cx="24413505" cy="10041833"/>
            </a:xfrm>
          </p:grpSpPr>
          <p:sp>
            <p:nvSpPr>
              <p:cNvPr id="167" name="Freeform 167"/>
              <p:cNvSpPr/>
              <p:nvPr/>
            </p:nvSpPr>
            <p:spPr>
              <a:xfrm>
                <a:off x="1009251" y="613628"/>
                <a:ext cx="24413505" cy="10041833"/>
              </a:xfrm>
              <a:custGeom>
                <a:avLst/>
                <a:gdLst/>
                <a:ahLst/>
                <a:cxnLst/>
                <a:rect l="l" t="t" r="r" b="b"/>
                <a:pathLst>
                  <a:path w="26415848" h="11352459">
                    <a:moveTo>
                      <a:pt x="2611104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11047659"/>
                    </a:lnTo>
                    <a:cubicBezTo>
                      <a:pt x="0" y="11216570"/>
                      <a:pt x="135890" y="11352459"/>
                      <a:pt x="304800" y="11352459"/>
                    </a:cubicBezTo>
                    <a:lnTo>
                      <a:pt x="26111048" y="11352459"/>
                    </a:lnTo>
                    <a:cubicBezTo>
                      <a:pt x="26279959" y="11352459"/>
                      <a:pt x="26415848" y="11216570"/>
                      <a:pt x="26415848" y="11047659"/>
                    </a:cubicBezTo>
                    <a:lnTo>
                      <a:pt x="26415848" y="304800"/>
                    </a:lnTo>
                    <a:cubicBezTo>
                      <a:pt x="26415848" y="135890"/>
                      <a:pt x="26279959" y="0"/>
                      <a:pt x="26111048" y="0"/>
                    </a:cubicBezTo>
                    <a:close/>
                  </a:path>
                </a:pathLst>
              </a:custGeom>
              <a:solidFill>
                <a:srgbClr val="FFFAF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9" name="Picture 1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643870">
              <a:off x="523325" y="2118929"/>
              <a:ext cx="371023" cy="527293"/>
            </a:xfrm>
            <a:prstGeom prst="rect">
              <a:avLst/>
            </a:prstGeom>
          </p:spPr>
        </p:pic>
        <p:sp>
          <p:nvSpPr>
            <p:cNvPr id="172" name="TextBox 172"/>
            <p:cNvSpPr txBox="1"/>
            <p:nvPr/>
          </p:nvSpPr>
          <p:spPr>
            <a:xfrm>
              <a:off x="1021955" y="2564770"/>
              <a:ext cx="8680654" cy="31518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</a:t>
              </a:r>
              <a:r>
                <a:rPr lang="en-US" sz="28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Vấn</a:t>
              </a:r>
              <a:r>
                <a:rPr 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giải</a:t>
              </a:r>
              <a:r>
                <a:rPr lang="en-US" sz="28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quyết</a:t>
              </a:r>
              <a:endPara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vi-VN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Tìm hiểu về lý thuyết về DFS (Distributed File System) và thực hiện quản lý,</a:t>
              </a:r>
              <a:r>
                <a:rPr 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cấu hình</a:t>
              </a:r>
              <a:r>
                <a:rPr 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DFS trên window server 2022.</a:t>
              </a:r>
              <a:r>
                <a:rPr lang="en-US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Sau cùng đưa ra những kết luận,bài học và kinh nghiệmvề việc thực hiện đề tài này</a:t>
              </a:r>
              <a:endPara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83">
            <a:extLst>
              <a:ext uri="{FF2B5EF4-FFF2-40B4-BE49-F238E27FC236}">
                <a16:creationId xmlns:a16="http://schemas.microsoft.com/office/drawing/2014/main" id="{F597792D-0C70-66E5-6117-9CCFB03E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42219" y="280322"/>
            <a:ext cx="12985607" cy="972635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909133" y="-1843212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4" name="Group 144"/>
          <p:cNvGrpSpPr/>
          <p:nvPr/>
        </p:nvGrpSpPr>
        <p:grpSpPr>
          <a:xfrm>
            <a:off x="3257461" y="1252833"/>
            <a:ext cx="11783824" cy="8150397"/>
            <a:chOff x="0" y="0"/>
            <a:chExt cx="26415848" cy="11352459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26415848" cy="11352459"/>
            </a:xfrm>
            <a:custGeom>
              <a:avLst/>
              <a:gdLst/>
              <a:ahLst/>
              <a:cxnLst/>
              <a:rect l="l" t="t" r="r" b="b"/>
              <a:pathLst>
                <a:path w="26415848" h="11352459">
                  <a:moveTo>
                    <a:pt x="2611104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047659"/>
                  </a:lnTo>
                  <a:cubicBezTo>
                    <a:pt x="0" y="11216570"/>
                    <a:pt x="135890" y="11352459"/>
                    <a:pt x="304800" y="11352459"/>
                  </a:cubicBezTo>
                  <a:lnTo>
                    <a:pt x="26111048" y="11352459"/>
                  </a:lnTo>
                  <a:cubicBezTo>
                    <a:pt x="26279959" y="11352459"/>
                    <a:pt x="26415848" y="11216570"/>
                    <a:pt x="26415848" y="11047659"/>
                  </a:cubicBezTo>
                  <a:lnTo>
                    <a:pt x="26415848" y="304800"/>
                  </a:lnTo>
                  <a:cubicBezTo>
                    <a:pt x="26415848" y="135890"/>
                    <a:pt x="26279959" y="0"/>
                    <a:pt x="26111048" y="0"/>
                  </a:cubicBezTo>
                  <a:close/>
                </a:path>
              </a:pathLst>
            </a:cu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6" name="Picture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43870">
            <a:off x="3913621" y="5835941"/>
            <a:ext cx="371023" cy="52729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51E8EBD-B582-6DCF-B8B0-25047F8D7A8C}"/>
              </a:ext>
            </a:extLst>
          </p:cNvPr>
          <p:cNvSpPr txBox="1"/>
          <p:nvPr/>
        </p:nvSpPr>
        <p:spPr>
          <a:xfrm>
            <a:off x="4036224" y="2435296"/>
            <a:ext cx="1082133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11500" u="sng" dirty="0">
                <a:solidFill>
                  <a:srgbClr val="000000"/>
                </a:solidFill>
                <a:latin typeface="Anton" pitchFamily="2" charset="0"/>
              </a:rPr>
              <a:t>II. DISTRIBUTED FILE SYSTEM</a:t>
            </a:r>
            <a:endParaRPr lang="vi-VN" altLang="en-US" sz="11500" u="sng" dirty="0">
              <a:solidFill>
                <a:srgbClr val="000000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042" y="-4048700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8155837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8155837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8155837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144" name="Freeform 1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3" name="Group 16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64" name="Freeform 1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3" name="Group 183"/>
          <p:cNvGrpSpPr/>
          <p:nvPr/>
        </p:nvGrpSpPr>
        <p:grpSpPr>
          <a:xfrm>
            <a:off x="2433551" y="170383"/>
            <a:ext cx="13769975" cy="9241790"/>
            <a:chOff x="0" y="0"/>
            <a:chExt cx="17858121" cy="11721421"/>
          </a:xfrm>
        </p:grpSpPr>
        <p:pic>
          <p:nvPicPr>
            <p:cNvPr id="184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858121" cy="11721421"/>
            </a:xfrm>
            <a:prstGeom prst="rect">
              <a:avLst/>
            </a:prstGeom>
          </p:spPr>
        </p:pic>
        <p:sp>
          <p:nvSpPr>
            <p:cNvPr id="185" name="AutoShape 185"/>
            <p:cNvSpPr/>
            <p:nvPr/>
          </p:nvSpPr>
          <p:spPr>
            <a:xfrm>
              <a:off x="319229" y="1736026"/>
              <a:ext cx="17231132" cy="9666110"/>
            </a:xfrm>
            <a:prstGeom prst="rect">
              <a:avLst/>
            </a:prstGeom>
            <a:solidFill>
              <a:srgbClr val="FFFA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" name="TextBox 187"/>
          <p:cNvSpPr txBox="1"/>
          <p:nvPr/>
        </p:nvSpPr>
        <p:spPr>
          <a:xfrm>
            <a:off x="1748475" y="324843"/>
            <a:ext cx="15116169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nton" pitchFamily="2" charset="0"/>
              </a:rPr>
              <a:t>Khái</a:t>
            </a:r>
            <a:r>
              <a:rPr lang="en-US" sz="3600" dirty="0">
                <a:solidFill>
                  <a:srgbClr val="000000"/>
                </a:solidFill>
                <a:latin typeface="Anton" pitchFamily="2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nton" pitchFamily="2" charset="0"/>
              </a:rPr>
              <a:t>niệm</a:t>
            </a:r>
            <a:r>
              <a:rPr lang="en-US" sz="3600" dirty="0">
                <a:solidFill>
                  <a:srgbClr val="000000"/>
                </a:solidFill>
                <a:latin typeface="Anton" pitchFamily="2" charset="0"/>
              </a:rPr>
              <a:t> DFS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Anton" pitchFamily="2" charset="0"/>
            </a:endParaRPr>
          </a:p>
        </p:txBody>
      </p:sp>
      <p:sp>
        <p:nvSpPr>
          <p:cNvPr id="190" name="TextBox 172">
            <a:extLst>
              <a:ext uri="{FF2B5EF4-FFF2-40B4-BE49-F238E27FC236}">
                <a16:creationId xmlns:a16="http://schemas.microsoft.com/office/drawing/2014/main" id="{B5C7D15D-70A5-9C27-E053-30B72AFCBBB5}"/>
              </a:ext>
            </a:extLst>
          </p:cNvPr>
          <p:cNvSpPr txBox="1"/>
          <p:nvPr/>
        </p:nvSpPr>
        <p:spPr>
          <a:xfrm>
            <a:off x="4047039" y="2649292"/>
            <a:ext cx="10810773" cy="5090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vi-V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DFS là một hệ thống tập tin phân tán, thiết kế để quản lý và truy cập dữ liệu từ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 máy chủ như một hệ thống duy nhất.Nó cho phép người quản trị tập trung các dữ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 nằm rời rạc trên các file server về một thư mục chung và thực hiện các tính năng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replicate nhằm đảm bảo dữ liệu luôn sẵn sàng khi có sự cố về File Server. Bao gồm 2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năng : DFS Namespace và DFS Replication. Mục tiêu là tạo ra sự nhất quán và tiện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ích trong việc quản lý dữ liệu trên môi trường mạng phức tạp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3" y="-4112976"/>
            <a:ext cx="18394084" cy="18384400"/>
            <a:chOff x="0" y="0"/>
            <a:chExt cx="24525445" cy="2451253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189006" cy="8198809"/>
              <a:chOff x="0" y="0"/>
              <a:chExt cx="5516626" cy="55232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8168219" y="0"/>
              <a:ext cx="8189006" cy="8198809"/>
              <a:chOff x="0" y="0"/>
              <a:chExt cx="5516626" cy="55232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6336439" y="0"/>
              <a:ext cx="8189006" cy="8198809"/>
              <a:chOff x="0" y="0"/>
              <a:chExt cx="5516626" cy="552323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0" y="16313724"/>
              <a:ext cx="8189006" cy="8198809"/>
              <a:chOff x="0" y="0"/>
              <a:chExt cx="5516626" cy="552323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8168219" y="16313724"/>
              <a:ext cx="8189006" cy="8198809"/>
              <a:chOff x="0" y="0"/>
              <a:chExt cx="5516626" cy="55232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" name="Group 103"/>
            <p:cNvGrpSpPr>
              <a:grpSpLocks noChangeAspect="1"/>
            </p:cNvGrpSpPr>
            <p:nvPr/>
          </p:nvGrpSpPr>
          <p:grpSpPr>
            <a:xfrm>
              <a:off x="16336439" y="16313724"/>
              <a:ext cx="8189006" cy="8198809"/>
              <a:chOff x="0" y="0"/>
              <a:chExt cx="5516626" cy="552323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5516626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5516626" h="5513578">
                    <a:moveTo>
                      <a:pt x="5516626" y="5513578"/>
                    </a:moveTo>
                    <a:lnTo>
                      <a:pt x="0" y="5513578"/>
                    </a:lnTo>
                    <a:lnTo>
                      <a:pt x="0" y="0"/>
                    </a:lnTo>
                    <a:lnTo>
                      <a:pt x="5516626" y="0"/>
                    </a:lnTo>
                    <a:lnTo>
                      <a:pt x="5516626" y="5513578"/>
                    </a:lnTo>
                    <a:close/>
                    <a:moveTo>
                      <a:pt x="18415" y="5495290"/>
                    </a:moveTo>
                    <a:lnTo>
                      <a:pt x="5498338" y="5495290"/>
                    </a:lnTo>
                    <a:lnTo>
                      <a:pt x="5498338" y="18288"/>
                    </a:lnTo>
                    <a:lnTo>
                      <a:pt x="18415" y="18288"/>
                    </a:lnTo>
                    <a:lnTo>
                      <a:pt x="18415" y="5495290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9652" y="495363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9652" y="440321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9652" y="3852799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9652" y="3302381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9652" y="2751963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9652" y="2201545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9652" y="1651127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9652" y="1100836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9652" y="550418"/>
                <a:ext cx="5506974" cy="19304"/>
              </a:xfrm>
              <a:custGeom>
                <a:avLst/>
                <a:gdLst/>
                <a:ahLst/>
                <a:cxnLst/>
                <a:rect l="l" t="t" r="r" b="b"/>
                <a:pathLst>
                  <a:path w="5506974" h="19304">
                    <a:moveTo>
                      <a:pt x="0" y="0"/>
                    </a:moveTo>
                    <a:lnTo>
                      <a:pt x="5506974" y="0"/>
                    </a:lnTo>
                    <a:lnTo>
                      <a:pt x="5506974" y="19304"/>
                    </a:lnTo>
                    <a:lnTo>
                      <a:pt x="0" y="19304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4939030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4390136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384136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3292729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2743835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2195068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646301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097534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548767" y="9652"/>
                <a:ext cx="19304" cy="5513578"/>
              </a:xfrm>
              <a:custGeom>
                <a:avLst/>
                <a:gdLst/>
                <a:ahLst/>
                <a:cxnLst/>
                <a:rect l="l" t="t" r="r" b="b"/>
                <a:pathLst>
                  <a:path w="19304" h="5513578">
                    <a:moveTo>
                      <a:pt x="0" y="0"/>
                    </a:moveTo>
                    <a:lnTo>
                      <a:pt x="19304" y="0"/>
                    </a:lnTo>
                    <a:lnTo>
                      <a:pt x="19304" y="5513578"/>
                    </a:lnTo>
                    <a:lnTo>
                      <a:pt x="0" y="5513578"/>
                    </a:lnTo>
                    <a:close/>
                  </a:path>
                </a:pathLst>
              </a:custGeom>
              <a:solidFill>
                <a:srgbClr val="59A5E4">
                  <a:alpha val="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8" name="TextBox 128"/>
          <p:cNvSpPr txBox="1"/>
          <p:nvPr/>
        </p:nvSpPr>
        <p:spPr>
          <a:xfrm>
            <a:off x="651441" y="1708619"/>
            <a:ext cx="17788959" cy="804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vi-VN" alt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DFS Bao gồm 2 tính năng chính đó là Namespace và Replication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vi-VN" alt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Namespace (Không gian Tên): </a:t>
            </a:r>
            <a:r>
              <a:rPr lang="vi-VN" alt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 cách thức tổ chức và hiển thị cấu trúc thư mục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 tập tin trong hệ thống DFS.</a:t>
            </a:r>
            <a:endParaRPr lang="en-US" altLang="en-US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DFS Namespace : bao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Namespace Server, Namespace Root folder,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Folder,Folder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Target.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Replication (Sao </a:t>
            </a:r>
            <a:r>
              <a:rPr lang="en-US" sz="32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chép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duyệt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đảm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quán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chịu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lỗi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fr-FR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DFS </a:t>
            </a:r>
            <a:r>
              <a:rPr lang="fr-FR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Replication</a:t>
            </a: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Replication group: là một nhóm chứa các thành viên là server, thực hiện replicate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hoặc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 folder với nhau.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Replicate folder: là các folder chứa các dữ liệu sẽ được replicate tới các server trong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nhóm, cácreplicate folder này luôn đồng bộ với nhau giữa các server.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TextBox 125">
            <a:extLst>
              <a:ext uri="{FF2B5EF4-FFF2-40B4-BE49-F238E27FC236}">
                <a16:creationId xmlns:a16="http://schemas.microsoft.com/office/drawing/2014/main" id="{1E381447-5A2A-D8FA-1570-5F2544265B80}"/>
              </a:ext>
            </a:extLst>
          </p:cNvPr>
          <p:cNvSpPr txBox="1"/>
          <p:nvPr/>
        </p:nvSpPr>
        <p:spPr>
          <a:xfrm>
            <a:off x="3550788" y="1064340"/>
            <a:ext cx="11203176" cy="64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6000" dirty="0">
                <a:solidFill>
                  <a:srgbClr val="000000"/>
                </a:solidFill>
                <a:latin typeface="Anton" pitchFamily="2" charset="0"/>
              </a:rPr>
              <a:t>DFS Namespace </a:t>
            </a:r>
            <a:r>
              <a:rPr lang="en-US" sz="6000" dirty="0" err="1">
                <a:solidFill>
                  <a:srgbClr val="000000"/>
                </a:solidFill>
                <a:latin typeface="Anton" pitchFamily="2" charset="0"/>
              </a:rPr>
              <a:t>và</a:t>
            </a:r>
            <a:r>
              <a:rPr lang="en-US" sz="6000" dirty="0">
                <a:solidFill>
                  <a:srgbClr val="000000"/>
                </a:solidFill>
                <a:latin typeface="Anton" pitchFamily="2" charset="0"/>
              </a:rPr>
              <a:t> DFS Replication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2852</Words>
  <Application>Microsoft Office PowerPoint</Application>
  <PresentationFormat>Custom</PresentationFormat>
  <Paragraphs>240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Anton</vt:lpstr>
      <vt:lpstr>Anton Bold</vt:lpstr>
      <vt:lpstr>Calibri (Body)</vt:lpstr>
      <vt:lpstr>Calibri</vt:lpstr>
      <vt:lpstr>Arial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Relationship</dc:title>
  <dc:creator/>
  <cp:lastModifiedBy>Quang Vinh</cp:lastModifiedBy>
  <cp:revision>37</cp:revision>
  <dcterms:created xsi:type="dcterms:W3CDTF">2023-04-20T06:07:51Z</dcterms:created>
  <dcterms:modified xsi:type="dcterms:W3CDTF">2023-11-30T12:02:53Z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1033-3.1.5.6233</vt:lpwstr>
  </property>
</Properties>
</file>